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69" r:id="rId1"/>
  </p:sldMasterIdLst>
  <p:sldIdLst>
    <p:sldId id="258" r:id="rId2"/>
    <p:sldId id="276" r:id="rId3"/>
    <p:sldId id="275" r:id="rId4"/>
    <p:sldId id="277" r:id="rId5"/>
    <p:sldId id="265" r:id="rId6"/>
    <p:sldId id="266" r:id="rId7"/>
    <p:sldId id="280" r:id="rId8"/>
    <p:sldId id="267" r:id="rId9"/>
    <p:sldId id="278" r:id="rId10"/>
    <p:sldId id="268" r:id="rId11"/>
    <p:sldId id="272" r:id="rId12"/>
    <p:sldId id="279" r:id="rId13"/>
    <p:sldId id="273" r:id="rId14"/>
    <p:sldId id="271" r:id="rId15"/>
    <p:sldId id="28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339966"/>
    <a:srgbClr val="34EC6D"/>
    <a:srgbClr val="FF7C80"/>
    <a:srgbClr val="E06316"/>
    <a:srgbClr val="FFCC99"/>
    <a:srgbClr val="FFCC00"/>
    <a:srgbClr val="DACD26"/>
    <a:srgbClr val="FFFF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78" autoAdjust="0"/>
    <p:restoredTop sz="94690" autoAdjust="0"/>
  </p:normalViewPr>
  <p:slideViewPr>
    <p:cSldViewPr snapToGrid="0">
      <p:cViewPr varScale="1">
        <p:scale>
          <a:sx n="81" d="100"/>
          <a:sy n="81" d="100"/>
        </p:scale>
        <p:origin x="586" y="53"/>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al Kanwar" userId="4469d2859c5e134f" providerId="LiveId" clId="{D3417669-ED7C-42FF-BDF8-4BA46B992AE7}"/>
    <pc:docChg chg="modSld">
      <pc:chgData name="Kunal Kanwar" userId="4469d2859c5e134f" providerId="LiveId" clId="{D3417669-ED7C-42FF-BDF8-4BA46B992AE7}" dt="2021-12-29T13:23:53.620" v="23" actId="1076"/>
      <pc:docMkLst>
        <pc:docMk/>
      </pc:docMkLst>
      <pc:sldChg chg="modTransition">
        <pc:chgData name="Kunal Kanwar" userId="4469d2859c5e134f" providerId="LiveId" clId="{D3417669-ED7C-42FF-BDF8-4BA46B992AE7}" dt="2021-12-29T13:22:06.057" v="2"/>
        <pc:sldMkLst>
          <pc:docMk/>
          <pc:sldMk cId="966504329" sldId="258"/>
        </pc:sldMkLst>
      </pc:sldChg>
      <pc:sldChg chg="modTransition">
        <pc:chgData name="Kunal Kanwar" userId="4469d2859c5e134f" providerId="LiveId" clId="{D3417669-ED7C-42FF-BDF8-4BA46B992AE7}" dt="2021-12-29T13:22:31.341" v="9"/>
        <pc:sldMkLst>
          <pc:docMk/>
          <pc:sldMk cId="663788646" sldId="265"/>
        </pc:sldMkLst>
      </pc:sldChg>
      <pc:sldChg chg="modTransition">
        <pc:chgData name="Kunal Kanwar" userId="4469d2859c5e134f" providerId="LiveId" clId="{D3417669-ED7C-42FF-BDF8-4BA46B992AE7}" dt="2021-12-29T13:22:34.476" v="10"/>
        <pc:sldMkLst>
          <pc:docMk/>
          <pc:sldMk cId="2829577306" sldId="266"/>
        </pc:sldMkLst>
      </pc:sldChg>
      <pc:sldChg chg="modTransition">
        <pc:chgData name="Kunal Kanwar" userId="4469d2859c5e134f" providerId="LiveId" clId="{D3417669-ED7C-42FF-BDF8-4BA46B992AE7}" dt="2021-12-29T13:22:43.389" v="12"/>
        <pc:sldMkLst>
          <pc:docMk/>
          <pc:sldMk cId="1860802070" sldId="267"/>
        </pc:sldMkLst>
      </pc:sldChg>
      <pc:sldChg chg="modTransition">
        <pc:chgData name="Kunal Kanwar" userId="4469d2859c5e134f" providerId="LiveId" clId="{D3417669-ED7C-42FF-BDF8-4BA46B992AE7}" dt="2021-12-29T13:23:12.802" v="18"/>
        <pc:sldMkLst>
          <pc:docMk/>
          <pc:sldMk cId="2584168569" sldId="271"/>
        </pc:sldMkLst>
      </pc:sldChg>
      <pc:sldChg chg="modTransition">
        <pc:chgData name="Kunal Kanwar" userId="4469d2859c5e134f" providerId="LiveId" clId="{D3417669-ED7C-42FF-BDF8-4BA46B992AE7}" dt="2021-12-29T13:22:58.121" v="14"/>
        <pc:sldMkLst>
          <pc:docMk/>
          <pc:sldMk cId="2017746626" sldId="272"/>
        </pc:sldMkLst>
      </pc:sldChg>
      <pc:sldChg chg="modTransition">
        <pc:chgData name="Kunal Kanwar" userId="4469d2859c5e134f" providerId="LiveId" clId="{D3417669-ED7C-42FF-BDF8-4BA46B992AE7}" dt="2021-12-29T13:23:08.645" v="17"/>
        <pc:sldMkLst>
          <pc:docMk/>
          <pc:sldMk cId="1768992704" sldId="273"/>
        </pc:sldMkLst>
      </pc:sldChg>
      <pc:sldChg chg="modTransition">
        <pc:chgData name="Kunal Kanwar" userId="4469d2859c5e134f" providerId="LiveId" clId="{D3417669-ED7C-42FF-BDF8-4BA46B992AE7}" dt="2021-12-29T13:22:16.423" v="4"/>
        <pc:sldMkLst>
          <pc:docMk/>
          <pc:sldMk cId="2599087149" sldId="275"/>
        </pc:sldMkLst>
      </pc:sldChg>
      <pc:sldChg chg="modTransition">
        <pc:chgData name="Kunal Kanwar" userId="4469d2859c5e134f" providerId="LiveId" clId="{D3417669-ED7C-42FF-BDF8-4BA46B992AE7}" dt="2021-12-29T13:22:09.456" v="3"/>
        <pc:sldMkLst>
          <pc:docMk/>
          <pc:sldMk cId="817962754" sldId="276"/>
        </pc:sldMkLst>
      </pc:sldChg>
      <pc:sldChg chg="modTransition">
        <pc:chgData name="Kunal Kanwar" userId="4469d2859c5e134f" providerId="LiveId" clId="{D3417669-ED7C-42FF-BDF8-4BA46B992AE7}" dt="2021-12-29T13:22:20.039" v="5"/>
        <pc:sldMkLst>
          <pc:docMk/>
          <pc:sldMk cId="143219215" sldId="277"/>
        </pc:sldMkLst>
      </pc:sldChg>
      <pc:sldChg chg="modTransition">
        <pc:chgData name="Kunal Kanwar" userId="4469d2859c5e134f" providerId="LiveId" clId="{D3417669-ED7C-42FF-BDF8-4BA46B992AE7}" dt="2021-12-29T13:22:47.540" v="13"/>
        <pc:sldMkLst>
          <pc:docMk/>
          <pc:sldMk cId="1681865240" sldId="278"/>
        </pc:sldMkLst>
      </pc:sldChg>
      <pc:sldChg chg="modTransition">
        <pc:chgData name="Kunal Kanwar" userId="4469d2859c5e134f" providerId="LiveId" clId="{D3417669-ED7C-42FF-BDF8-4BA46B992AE7}" dt="2021-12-29T13:23:01.670" v="15"/>
        <pc:sldMkLst>
          <pc:docMk/>
          <pc:sldMk cId="1682148383" sldId="279"/>
        </pc:sldMkLst>
      </pc:sldChg>
      <pc:sldChg chg="modSp mod modTransition">
        <pc:chgData name="Kunal Kanwar" userId="4469d2859c5e134f" providerId="LiveId" clId="{D3417669-ED7C-42FF-BDF8-4BA46B992AE7}" dt="2021-12-29T13:23:53.620" v="23" actId="1076"/>
        <pc:sldMkLst>
          <pc:docMk/>
          <pc:sldMk cId="2372360753" sldId="280"/>
        </pc:sldMkLst>
        <pc:spChg chg="mod">
          <ac:chgData name="Kunal Kanwar" userId="4469d2859c5e134f" providerId="LiveId" clId="{D3417669-ED7C-42FF-BDF8-4BA46B992AE7}" dt="2021-12-29T13:23:53.620" v="23" actId="1076"/>
          <ac:spMkLst>
            <pc:docMk/>
            <pc:sldMk cId="2372360753" sldId="280"/>
            <ac:spMk id="5" creationId="{220BC5B5-4794-4943-9B9E-698638485691}"/>
          </ac:spMkLst>
        </pc:spChg>
      </pc:sldChg>
      <pc:sldChg chg="modTransition">
        <pc:chgData name="Kunal Kanwar" userId="4469d2859c5e134f" providerId="LiveId" clId="{D3417669-ED7C-42FF-BDF8-4BA46B992AE7}" dt="2021-12-29T13:23:16.057" v="19"/>
        <pc:sldMkLst>
          <pc:docMk/>
          <pc:sldMk cId="1108111179" sldId="28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923A-F18B-4DE5-8AF9-A097BDBF9B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E504D6E-1804-4F58-9005-3F5E6BAF99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1E98449-F591-4287-8B24-8E2E7FFD41EA}"/>
              </a:ext>
            </a:extLst>
          </p:cNvPr>
          <p:cNvSpPr>
            <a:spLocks noGrp="1"/>
          </p:cNvSpPr>
          <p:nvPr>
            <p:ph type="dt" sz="half" idx="10"/>
          </p:nvPr>
        </p:nvSpPr>
        <p:spPr/>
        <p:txBody>
          <a:bodyPr/>
          <a:lstStyle/>
          <a:p>
            <a:fld id="{2AE368AC-E372-4252-AEC3-8ABA860039FE}" type="datetimeFigureOut">
              <a:rPr lang="en-IN" smtClean="0"/>
              <a:t>05-03-2022</a:t>
            </a:fld>
            <a:endParaRPr lang="en-IN"/>
          </a:p>
        </p:txBody>
      </p:sp>
      <p:sp>
        <p:nvSpPr>
          <p:cNvPr id="5" name="Footer Placeholder 4">
            <a:extLst>
              <a:ext uri="{FF2B5EF4-FFF2-40B4-BE49-F238E27FC236}">
                <a16:creationId xmlns:a16="http://schemas.microsoft.com/office/drawing/2014/main" id="{E36C9B21-4A91-4009-BB84-311A637B4A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615B22-19CE-4D32-9D0E-A549FAEAACDC}"/>
              </a:ext>
            </a:extLst>
          </p:cNvPr>
          <p:cNvSpPr>
            <a:spLocks noGrp="1"/>
          </p:cNvSpPr>
          <p:nvPr>
            <p:ph type="sldNum" sz="quarter" idx="12"/>
          </p:nvPr>
        </p:nvSpPr>
        <p:spPr/>
        <p:txBody>
          <a:bodyPr/>
          <a:lstStyle/>
          <a:p>
            <a:fld id="{6F0764BF-B8CE-478F-B1EA-018B9DAF4D41}" type="slidenum">
              <a:rPr lang="en-IN" smtClean="0"/>
              <a:t>‹#›</a:t>
            </a:fld>
            <a:endParaRPr lang="en-IN"/>
          </a:p>
        </p:txBody>
      </p:sp>
    </p:spTree>
    <p:extLst>
      <p:ext uri="{BB962C8B-B14F-4D97-AF65-F5344CB8AC3E}">
        <p14:creationId xmlns:p14="http://schemas.microsoft.com/office/powerpoint/2010/main" val="487697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E82F3-1C67-4895-8F39-53E843FFE21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8715C7-A42A-4305-A4D3-7097524E82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3DD325-DEDF-4EC2-831C-E79C44ECDFB1}"/>
              </a:ext>
            </a:extLst>
          </p:cNvPr>
          <p:cNvSpPr>
            <a:spLocks noGrp="1"/>
          </p:cNvSpPr>
          <p:nvPr>
            <p:ph type="dt" sz="half" idx="10"/>
          </p:nvPr>
        </p:nvSpPr>
        <p:spPr/>
        <p:txBody>
          <a:bodyPr/>
          <a:lstStyle/>
          <a:p>
            <a:fld id="{2AE368AC-E372-4252-AEC3-8ABA860039FE}" type="datetimeFigureOut">
              <a:rPr lang="en-IN" smtClean="0"/>
              <a:t>05-03-2022</a:t>
            </a:fld>
            <a:endParaRPr lang="en-IN"/>
          </a:p>
        </p:txBody>
      </p:sp>
      <p:sp>
        <p:nvSpPr>
          <p:cNvPr id="5" name="Footer Placeholder 4">
            <a:extLst>
              <a:ext uri="{FF2B5EF4-FFF2-40B4-BE49-F238E27FC236}">
                <a16:creationId xmlns:a16="http://schemas.microsoft.com/office/drawing/2014/main" id="{5F347B4B-FC5B-4091-9E6F-FB119194DF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5F9837-4CBF-445F-9EC2-9CF621820BE4}"/>
              </a:ext>
            </a:extLst>
          </p:cNvPr>
          <p:cNvSpPr>
            <a:spLocks noGrp="1"/>
          </p:cNvSpPr>
          <p:nvPr>
            <p:ph type="sldNum" sz="quarter" idx="12"/>
          </p:nvPr>
        </p:nvSpPr>
        <p:spPr/>
        <p:txBody>
          <a:bodyPr/>
          <a:lstStyle/>
          <a:p>
            <a:fld id="{6F0764BF-B8CE-478F-B1EA-018B9DAF4D41}" type="slidenum">
              <a:rPr lang="en-IN" smtClean="0"/>
              <a:t>‹#›</a:t>
            </a:fld>
            <a:endParaRPr lang="en-IN"/>
          </a:p>
        </p:txBody>
      </p:sp>
    </p:spTree>
    <p:extLst>
      <p:ext uri="{BB962C8B-B14F-4D97-AF65-F5344CB8AC3E}">
        <p14:creationId xmlns:p14="http://schemas.microsoft.com/office/powerpoint/2010/main" val="1954623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6E54F3-DEE8-4CF4-95FE-3CF562541F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7F65B8-2624-46EB-B827-C836FFC6AD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3A019A-3D44-4E07-BEB9-FF46ADFDEA19}"/>
              </a:ext>
            </a:extLst>
          </p:cNvPr>
          <p:cNvSpPr>
            <a:spLocks noGrp="1"/>
          </p:cNvSpPr>
          <p:nvPr>
            <p:ph type="dt" sz="half" idx="10"/>
          </p:nvPr>
        </p:nvSpPr>
        <p:spPr/>
        <p:txBody>
          <a:bodyPr/>
          <a:lstStyle/>
          <a:p>
            <a:fld id="{2AE368AC-E372-4252-AEC3-8ABA860039FE}" type="datetimeFigureOut">
              <a:rPr lang="en-IN" smtClean="0"/>
              <a:t>05-03-2022</a:t>
            </a:fld>
            <a:endParaRPr lang="en-IN"/>
          </a:p>
        </p:txBody>
      </p:sp>
      <p:sp>
        <p:nvSpPr>
          <p:cNvPr id="5" name="Footer Placeholder 4">
            <a:extLst>
              <a:ext uri="{FF2B5EF4-FFF2-40B4-BE49-F238E27FC236}">
                <a16:creationId xmlns:a16="http://schemas.microsoft.com/office/drawing/2014/main" id="{70DEE1C7-FAB2-4F9C-91B0-75CB311323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4BD644-3405-405E-BA91-18794CD90C68}"/>
              </a:ext>
            </a:extLst>
          </p:cNvPr>
          <p:cNvSpPr>
            <a:spLocks noGrp="1"/>
          </p:cNvSpPr>
          <p:nvPr>
            <p:ph type="sldNum" sz="quarter" idx="12"/>
          </p:nvPr>
        </p:nvSpPr>
        <p:spPr/>
        <p:txBody>
          <a:bodyPr/>
          <a:lstStyle/>
          <a:p>
            <a:fld id="{6F0764BF-B8CE-478F-B1EA-018B9DAF4D41}" type="slidenum">
              <a:rPr lang="en-IN" smtClean="0"/>
              <a:t>‹#›</a:t>
            </a:fld>
            <a:endParaRPr lang="en-IN"/>
          </a:p>
        </p:txBody>
      </p:sp>
    </p:spTree>
    <p:extLst>
      <p:ext uri="{BB962C8B-B14F-4D97-AF65-F5344CB8AC3E}">
        <p14:creationId xmlns:p14="http://schemas.microsoft.com/office/powerpoint/2010/main" val="1648869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7267-FA5D-4D8C-AD3A-59824BCA45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9DFD09-584F-4765-8009-E3B5B2A977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85B682-4A63-46F3-A88A-6FEEE766BE33}"/>
              </a:ext>
            </a:extLst>
          </p:cNvPr>
          <p:cNvSpPr>
            <a:spLocks noGrp="1"/>
          </p:cNvSpPr>
          <p:nvPr>
            <p:ph type="dt" sz="half" idx="10"/>
          </p:nvPr>
        </p:nvSpPr>
        <p:spPr/>
        <p:txBody>
          <a:bodyPr/>
          <a:lstStyle/>
          <a:p>
            <a:fld id="{2AE368AC-E372-4252-AEC3-8ABA860039FE}" type="datetimeFigureOut">
              <a:rPr lang="en-IN" smtClean="0"/>
              <a:t>05-03-2022</a:t>
            </a:fld>
            <a:endParaRPr lang="en-IN"/>
          </a:p>
        </p:txBody>
      </p:sp>
      <p:sp>
        <p:nvSpPr>
          <p:cNvPr id="5" name="Footer Placeholder 4">
            <a:extLst>
              <a:ext uri="{FF2B5EF4-FFF2-40B4-BE49-F238E27FC236}">
                <a16:creationId xmlns:a16="http://schemas.microsoft.com/office/drawing/2014/main" id="{668E7ECF-33A5-410C-B429-E165ABFB9D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2E3F82-8FBF-4B69-BC8D-8BA2EA21A281}"/>
              </a:ext>
            </a:extLst>
          </p:cNvPr>
          <p:cNvSpPr>
            <a:spLocks noGrp="1"/>
          </p:cNvSpPr>
          <p:nvPr>
            <p:ph type="sldNum" sz="quarter" idx="12"/>
          </p:nvPr>
        </p:nvSpPr>
        <p:spPr/>
        <p:txBody>
          <a:bodyPr/>
          <a:lstStyle/>
          <a:p>
            <a:fld id="{6F0764BF-B8CE-478F-B1EA-018B9DAF4D41}" type="slidenum">
              <a:rPr lang="en-IN" smtClean="0"/>
              <a:t>‹#›</a:t>
            </a:fld>
            <a:endParaRPr lang="en-IN"/>
          </a:p>
        </p:txBody>
      </p:sp>
    </p:spTree>
    <p:extLst>
      <p:ext uri="{BB962C8B-B14F-4D97-AF65-F5344CB8AC3E}">
        <p14:creationId xmlns:p14="http://schemas.microsoft.com/office/powerpoint/2010/main" val="130740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958F-907B-4005-99C0-974C6D5C13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5EF7D76-E46C-4B9B-A578-20B4025C2F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6B1304-7120-4E02-B43F-EE22AAC138D4}"/>
              </a:ext>
            </a:extLst>
          </p:cNvPr>
          <p:cNvSpPr>
            <a:spLocks noGrp="1"/>
          </p:cNvSpPr>
          <p:nvPr>
            <p:ph type="dt" sz="half" idx="10"/>
          </p:nvPr>
        </p:nvSpPr>
        <p:spPr/>
        <p:txBody>
          <a:bodyPr/>
          <a:lstStyle/>
          <a:p>
            <a:fld id="{2AE368AC-E372-4252-AEC3-8ABA860039FE}" type="datetimeFigureOut">
              <a:rPr lang="en-IN" smtClean="0"/>
              <a:t>05-03-2022</a:t>
            </a:fld>
            <a:endParaRPr lang="en-IN"/>
          </a:p>
        </p:txBody>
      </p:sp>
      <p:sp>
        <p:nvSpPr>
          <p:cNvPr id="5" name="Footer Placeholder 4">
            <a:extLst>
              <a:ext uri="{FF2B5EF4-FFF2-40B4-BE49-F238E27FC236}">
                <a16:creationId xmlns:a16="http://schemas.microsoft.com/office/drawing/2014/main" id="{B82B9592-BDEA-42DC-9EAF-2DD807FF3C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0CDE4C-D6A1-421D-9693-CECD191B50D1}"/>
              </a:ext>
            </a:extLst>
          </p:cNvPr>
          <p:cNvSpPr>
            <a:spLocks noGrp="1"/>
          </p:cNvSpPr>
          <p:nvPr>
            <p:ph type="sldNum" sz="quarter" idx="12"/>
          </p:nvPr>
        </p:nvSpPr>
        <p:spPr/>
        <p:txBody>
          <a:bodyPr/>
          <a:lstStyle/>
          <a:p>
            <a:fld id="{6F0764BF-B8CE-478F-B1EA-018B9DAF4D41}" type="slidenum">
              <a:rPr lang="en-IN" smtClean="0"/>
              <a:t>‹#›</a:t>
            </a:fld>
            <a:endParaRPr lang="en-IN"/>
          </a:p>
        </p:txBody>
      </p:sp>
    </p:spTree>
    <p:extLst>
      <p:ext uri="{BB962C8B-B14F-4D97-AF65-F5344CB8AC3E}">
        <p14:creationId xmlns:p14="http://schemas.microsoft.com/office/powerpoint/2010/main" val="731118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78C8E-07AD-4ED9-8E79-99E003A761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78683A-3D4C-4613-BE9B-76E3BC53FD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0A6A125-1BB4-4AA3-9486-A64DFEC35A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1BB8B5D-2BF7-4197-892A-2E539097EC4D}"/>
              </a:ext>
            </a:extLst>
          </p:cNvPr>
          <p:cNvSpPr>
            <a:spLocks noGrp="1"/>
          </p:cNvSpPr>
          <p:nvPr>
            <p:ph type="dt" sz="half" idx="10"/>
          </p:nvPr>
        </p:nvSpPr>
        <p:spPr/>
        <p:txBody>
          <a:bodyPr/>
          <a:lstStyle/>
          <a:p>
            <a:fld id="{2AE368AC-E372-4252-AEC3-8ABA860039FE}" type="datetimeFigureOut">
              <a:rPr lang="en-IN" smtClean="0"/>
              <a:t>05-03-2022</a:t>
            </a:fld>
            <a:endParaRPr lang="en-IN"/>
          </a:p>
        </p:txBody>
      </p:sp>
      <p:sp>
        <p:nvSpPr>
          <p:cNvPr id="6" name="Footer Placeholder 5">
            <a:extLst>
              <a:ext uri="{FF2B5EF4-FFF2-40B4-BE49-F238E27FC236}">
                <a16:creationId xmlns:a16="http://schemas.microsoft.com/office/drawing/2014/main" id="{EFBD7E92-A3E4-48BF-84BE-7618442C2D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10FEF4-606C-4837-A503-D71190E5C417}"/>
              </a:ext>
            </a:extLst>
          </p:cNvPr>
          <p:cNvSpPr>
            <a:spLocks noGrp="1"/>
          </p:cNvSpPr>
          <p:nvPr>
            <p:ph type="sldNum" sz="quarter" idx="12"/>
          </p:nvPr>
        </p:nvSpPr>
        <p:spPr/>
        <p:txBody>
          <a:bodyPr/>
          <a:lstStyle/>
          <a:p>
            <a:fld id="{6F0764BF-B8CE-478F-B1EA-018B9DAF4D41}" type="slidenum">
              <a:rPr lang="en-IN" smtClean="0"/>
              <a:t>‹#›</a:t>
            </a:fld>
            <a:endParaRPr lang="en-IN"/>
          </a:p>
        </p:txBody>
      </p:sp>
    </p:spTree>
    <p:extLst>
      <p:ext uri="{BB962C8B-B14F-4D97-AF65-F5344CB8AC3E}">
        <p14:creationId xmlns:p14="http://schemas.microsoft.com/office/powerpoint/2010/main" val="3569564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6678F-AF2D-4CA2-9802-7666FC97499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2C4D438-C0D3-40AE-AE9E-5FD19A7DCA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841670-9D37-4B5D-BD5E-0E373824FE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36C838B-BFBD-4625-8474-AF7DF4B0F3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E30733-23EF-40FC-BE50-E4CD6788F8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0A70C6F-C773-4659-A13D-4458B6737ED8}"/>
              </a:ext>
            </a:extLst>
          </p:cNvPr>
          <p:cNvSpPr>
            <a:spLocks noGrp="1"/>
          </p:cNvSpPr>
          <p:nvPr>
            <p:ph type="dt" sz="half" idx="10"/>
          </p:nvPr>
        </p:nvSpPr>
        <p:spPr/>
        <p:txBody>
          <a:bodyPr/>
          <a:lstStyle/>
          <a:p>
            <a:fld id="{2AE368AC-E372-4252-AEC3-8ABA860039FE}" type="datetimeFigureOut">
              <a:rPr lang="en-IN" smtClean="0"/>
              <a:t>05-03-2022</a:t>
            </a:fld>
            <a:endParaRPr lang="en-IN"/>
          </a:p>
        </p:txBody>
      </p:sp>
      <p:sp>
        <p:nvSpPr>
          <p:cNvPr id="8" name="Footer Placeholder 7">
            <a:extLst>
              <a:ext uri="{FF2B5EF4-FFF2-40B4-BE49-F238E27FC236}">
                <a16:creationId xmlns:a16="http://schemas.microsoft.com/office/drawing/2014/main" id="{F3AAA36A-A1AE-4F86-ABD0-9B92C8BCC1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4189E68-840F-4979-9308-96D44B49FE34}"/>
              </a:ext>
            </a:extLst>
          </p:cNvPr>
          <p:cNvSpPr>
            <a:spLocks noGrp="1"/>
          </p:cNvSpPr>
          <p:nvPr>
            <p:ph type="sldNum" sz="quarter" idx="12"/>
          </p:nvPr>
        </p:nvSpPr>
        <p:spPr/>
        <p:txBody>
          <a:bodyPr/>
          <a:lstStyle/>
          <a:p>
            <a:fld id="{6F0764BF-B8CE-478F-B1EA-018B9DAF4D41}" type="slidenum">
              <a:rPr lang="en-IN" smtClean="0"/>
              <a:t>‹#›</a:t>
            </a:fld>
            <a:endParaRPr lang="en-IN"/>
          </a:p>
        </p:txBody>
      </p:sp>
    </p:spTree>
    <p:extLst>
      <p:ext uri="{BB962C8B-B14F-4D97-AF65-F5344CB8AC3E}">
        <p14:creationId xmlns:p14="http://schemas.microsoft.com/office/powerpoint/2010/main" val="4078171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E88F-BAEE-4CAA-9BD2-E8DB7FDC52C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42F61C7-4103-44CC-953F-403BAB7CA5C8}"/>
              </a:ext>
            </a:extLst>
          </p:cNvPr>
          <p:cNvSpPr>
            <a:spLocks noGrp="1"/>
          </p:cNvSpPr>
          <p:nvPr>
            <p:ph type="dt" sz="half" idx="10"/>
          </p:nvPr>
        </p:nvSpPr>
        <p:spPr/>
        <p:txBody>
          <a:bodyPr/>
          <a:lstStyle/>
          <a:p>
            <a:fld id="{2AE368AC-E372-4252-AEC3-8ABA860039FE}" type="datetimeFigureOut">
              <a:rPr lang="en-IN" smtClean="0"/>
              <a:t>05-03-2022</a:t>
            </a:fld>
            <a:endParaRPr lang="en-IN"/>
          </a:p>
        </p:txBody>
      </p:sp>
      <p:sp>
        <p:nvSpPr>
          <p:cNvPr id="4" name="Footer Placeholder 3">
            <a:extLst>
              <a:ext uri="{FF2B5EF4-FFF2-40B4-BE49-F238E27FC236}">
                <a16:creationId xmlns:a16="http://schemas.microsoft.com/office/drawing/2014/main" id="{0361D4DA-48A4-4279-941F-4EBCAACA91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606FD49-6B5A-4513-901A-A125C2ABE863}"/>
              </a:ext>
            </a:extLst>
          </p:cNvPr>
          <p:cNvSpPr>
            <a:spLocks noGrp="1"/>
          </p:cNvSpPr>
          <p:nvPr>
            <p:ph type="sldNum" sz="quarter" idx="12"/>
          </p:nvPr>
        </p:nvSpPr>
        <p:spPr/>
        <p:txBody>
          <a:bodyPr/>
          <a:lstStyle/>
          <a:p>
            <a:fld id="{6F0764BF-B8CE-478F-B1EA-018B9DAF4D41}" type="slidenum">
              <a:rPr lang="en-IN" smtClean="0"/>
              <a:t>‹#›</a:t>
            </a:fld>
            <a:endParaRPr lang="en-IN"/>
          </a:p>
        </p:txBody>
      </p:sp>
    </p:spTree>
    <p:extLst>
      <p:ext uri="{BB962C8B-B14F-4D97-AF65-F5344CB8AC3E}">
        <p14:creationId xmlns:p14="http://schemas.microsoft.com/office/powerpoint/2010/main" val="4164544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5DDBC5-EE0C-4F60-AC4F-4CBE5E4045C3}"/>
              </a:ext>
            </a:extLst>
          </p:cNvPr>
          <p:cNvSpPr>
            <a:spLocks noGrp="1"/>
          </p:cNvSpPr>
          <p:nvPr>
            <p:ph type="dt" sz="half" idx="10"/>
          </p:nvPr>
        </p:nvSpPr>
        <p:spPr/>
        <p:txBody>
          <a:bodyPr/>
          <a:lstStyle/>
          <a:p>
            <a:fld id="{2AE368AC-E372-4252-AEC3-8ABA860039FE}" type="datetimeFigureOut">
              <a:rPr lang="en-IN" smtClean="0"/>
              <a:t>05-03-2022</a:t>
            </a:fld>
            <a:endParaRPr lang="en-IN"/>
          </a:p>
        </p:txBody>
      </p:sp>
      <p:sp>
        <p:nvSpPr>
          <p:cNvPr id="3" name="Footer Placeholder 2">
            <a:extLst>
              <a:ext uri="{FF2B5EF4-FFF2-40B4-BE49-F238E27FC236}">
                <a16:creationId xmlns:a16="http://schemas.microsoft.com/office/drawing/2014/main" id="{F57D2BCF-FADC-4543-800C-E42F19076C9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55648E3-70DC-4474-9F2B-C0ED7AA36FE5}"/>
              </a:ext>
            </a:extLst>
          </p:cNvPr>
          <p:cNvSpPr>
            <a:spLocks noGrp="1"/>
          </p:cNvSpPr>
          <p:nvPr>
            <p:ph type="sldNum" sz="quarter" idx="12"/>
          </p:nvPr>
        </p:nvSpPr>
        <p:spPr/>
        <p:txBody>
          <a:bodyPr/>
          <a:lstStyle/>
          <a:p>
            <a:fld id="{6F0764BF-B8CE-478F-B1EA-018B9DAF4D41}" type="slidenum">
              <a:rPr lang="en-IN" smtClean="0"/>
              <a:t>‹#›</a:t>
            </a:fld>
            <a:endParaRPr lang="en-IN"/>
          </a:p>
        </p:txBody>
      </p:sp>
    </p:spTree>
    <p:extLst>
      <p:ext uri="{BB962C8B-B14F-4D97-AF65-F5344CB8AC3E}">
        <p14:creationId xmlns:p14="http://schemas.microsoft.com/office/powerpoint/2010/main" val="2668103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81BB3-9117-469C-BD52-AA492229C2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63C23DA-E56F-488F-B1FF-576DDDB8CB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AD015EE-1352-4757-8FB2-868C3A5BF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9804D5-EEED-4E5A-ACFA-0D063AFD765E}"/>
              </a:ext>
            </a:extLst>
          </p:cNvPr>
          <p:cNvSpPr>
            <a:spLocks noGrp="1"/>
          </p:cNvSpPr>
          <p:nvPr>
            <p:ph type="dt" sz="half" idx="10"/>
          </p:nvPr>
        </p:nvSpPr>
        <p:spPr/>
        <p:txBody>
          <a:bodyPr/>
          <a:lstStyle/>
          <a:p>
            <a:fld id="{2AE368AC-E372-4252-AEC3-8ABA860039FE}" type="datetimeFigureOut">
              <a:rPr lang="en-IN" smtClean="0"/>
              <a:t>05-03-2022</a:t>
            </a:fld>
            <a:endParaRPr lang="en-IN"/>
          </a:p>
        </p:txBody>
      </p:sp>
      <p:sp>
        <p:nvSpPr>
          <p:cNvPr id="6" name="Footer Placeholder 5">
            <a:extLst>
              <a:ext uri="{FF2B5EF4-FFF2-40B4-BE49-F238E27FC236}">
                <a16:creationId xmlns:a16="http://schemas.microsoft.com/office/drawing/2014/main" id="{643844C5-756B-4F56-9601-1E5393D491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2F361C-A1DC-409D-9D9B-A59B3641B457}"/>
              </a:ext>
            </a:extLst>
          </p:cNvPr>
          <p:cNvSpPr>
            <a:spLocks noGrp="1"/>
          </p:cNvSpPr>
          <p:nvPr>
            <p:ph type="sldNum" sz="quarter" idx="12"/>
          </p:nvPr>
        </p:nvSpPr>
        <p:spPr/>
        <p:txBody>
          <a:bodyPr/>
          <a:lstStyle/>
          <a:p>
            <a:fld id="{6F0764BF-B8CE-478F-B1EA-018B9DAF4D41}" type="slidenum">
              <a:rPr lang="en-IN" smtClean="0"/>
              <a:t>‹#›</a:t>
            </a:fld>
            <a:endParaRPr lang="en-IN"/>
          </a:p>
        </p:txBody>
      </p:sp>
    </p:spTree>
    <p:extLst>
      <p:ext uri="{BB962C8B-B14F-4D97-AF65-F5344CB8AC3E}">
        <p14:creationId xmlns:p14="http://schemas.microsoft.com/office/powerpoint/2010/main" val="1780055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5D1D7-630F-4BDF-8A11-F49BAE1343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C98CBDF-D957-4AAC-9BC3-96B2151265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6058BB4-EBFF-4230-8BB5-CD56642EDB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C827DF-6A1B-45B0-8B66-9A58D9A78148}"/>
              </a:ext>
            </a:extLst>
          </p:cNvPr>
          <p:cNvSpPr>
            <a:spLocks noGrp="1"/>
          </p:cNvSpPr>
          <p:nvPr>
            <p:ph type="dt" sz="half" idx="10"/>
          </p:nvPr>
        </p:nvSpPr>
        <p:spPr/>
        <p:txBody>
          <a:bodyPr/>
          <a:lstStyle/>
          <a:p>
            <a:fld id="{2AE368AC-E372-4252-AEC3-8ABA860039FE}" type="datetimeFigureOut">
              <a:rPr lang="en-IN" smtClean="0"/>
              <a:t>05-03-2022</a:t>
            </a:fld>
            <a:endParaRPr lang="en-IN"/>
          </a:p>
        </p:txBody>
      </p:sp>
      <p:sp>
        <p:nvSpPr>
          <p:cNvPr id="6" name="Footer Placeholder 5">
            <a:extLst>
              <a:ext uri="{FF2B5EF4-FFF2-40B4-BE49-F238E27FC236}">
                <a16:creationId xmlns:a16="http://schemas.microsoft.com/office/drawing/2014/main" id="{FBE37AD3-22AD-44B6-B5D3-353B3DFA06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0632F8-63AF-4852-A9C5-8005F7E48FA2}"/>
              </a:ext>
            </a:extLst>
          </p:cNvPr>
          <p:cNvSpPr>
            <a:spLocks noGrp="1"/>
          </p:cNvSpPr>
          <p:nvPr>
            <p:ph type="sldNum" sz="quarter" idx="12"/>
          </p:nvPr>
        </p:nvSpPr>
        <p:spPr/>
        <p:txBody>
          <a:bodyPr/>
          <a:lstStyle/>
          <a:p>
            <a:fld id="{6F0764BF-B8CE-478F-B1EA-018B9DAF4D41}" type="slidenum">
              <a:rPr lang="en-IN" smtClean="0"/>
              <a:t>‹#›</a:t>
            </a:fld>
            <a:endParaRPr lang="en-IN"/>
          </a:p>
        </p:txBody>
      </p:sp>
    </p:spTree>
    <p:extLst>
      <p:ext uri="{BB962C8B-B14F-4D97-AF65-F5344CB8AC3E}">
        <p14:creationId xmlns:p14="http://schemas.microsoft.com/office/powerpoint/2010/main" val="2939931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0019AC-E77A-4019-8587-242F8596F3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5E36D9-279D-472C-A3BB-F191EF05E8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6262A0-3DEA-4AD5-82FD-02DEAF79C7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E368AC-E372-4252-AEC3-8ABA860039FE}" type="datetimeFigureOut">
              <a:rPr lang="en-IN" smtClean="0"/>
              <a:t>05-03-2022</a:t>
            </a:fld>
            <a:endParaRPr lang="en-IN"/>
          </a:p>
        </p:txBody>
      </p:sp>
      <p:sp>
        <p:nvSpPr>
          <p:cNvPr id="5" name="Footer Placeholder 4">
            <a:extLst>
              <a:ext uri="{FF2B5EF4-FFF2-40B4-BE49-F238E27FC236}">
                <a16:creationId xmlns:a16="http://schemas.microsoft.com/office/drawing/2014/main" id="{9F76211D-2402-4C1C-888A-8F676D0E09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97E8A6B-C7B9-4B34-A2A8-C2796E35C3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0764BF-B8CE-478F-B1EA-018B9DAF4D41}" type="slidenum">
              <a:rPr lang="en-IN" smtClean="0"/>
              <a:t>‹#›</a:t>
            </a:fld>
            <a:endParaRPr lang="en-IN"/>
          </a:p>
        </p:txBody>
      </p:sp>
    </p:spTree>
    <p:extLst>
      <p:ext uri="{BB962C8B-B14F-4D97-AF65-F5344CB8AC3E}">
        <p14:creationId xmlns:p14="http://schemas.microsoft.com/office/powerpoint/2010/main" val="1284401213"/>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98097AD-1736-42B7-843F-CF7002D19B20}"/>
              </a:ext>
            </a:extLst>
          </p:cNvPr>
          <p:cNvSpPr txBox="1"/>
          <p:nvPr/>
        </p:nvSpPr>
        <p:spPr>
          <a:xfrm>
            <a:off x="348645" y="3730077"/>
            <a:ext cx="6627750" cy="2308324"/>
          </a:xfrm>
          <a:prstGeom prst="rect">
            <a:avLst/>
          </a:prstGeom>
          <a:noFill/>
        </p:spPr>
        <p:txBody>
          <a:bodyPr wrap="square" rtlCol="0">
            <a:spAutoFit/>
          </a:bodyPr>
          <a:lstStyle/>
          <a:p>
            <a:r>
              <a:rPr lang="en-IN" sz="2400" b="1" dirty="0">
                <a:solidFill>
                  <a:schemeClr val="bg1"/>
                </a:solidFill>
                <a:latin typeface="Bahnschrift" panose="020B0502040204020203" pitchFamily="34" charset="0"/>
              </a:rPr>
              <a:t>Presented by :</a:t>
            </a:r>
          </a:p>
          <a:p>
            <a:endParaRPr lang="en-IN" sz="2400" dirty="0">
              <a:solidFill>
                <a:schemeClr val="bg1"/>
              </a:solidFill>
              <a:latin typeface="Bahnschrift" panose="020B0502040204020203" pitchFamily="34" charset="0"/>
            </a:endParaRPr>
          </a:p>
          <a:p>
            <a:r>
              <a:rPr lang="en-IN" sz="2400" dirty="0">
                <a:solidFill>
                  <a:schemeClr val="bg1"/>
                </a:solidFill>
                <a:latin typeface="Bahnschrift" panose="020B0502040204020203" pitchFamily="34" charset="0"/>
              </a:rPr>
              <a:t>Harsh Netam  ( E -17, URN-300102220032 )</a:t>
            </a:r>
          </a:p>
          <a:p>
            <a:r>
              <a:rPr lang="en-IN" sz="2400" dirty="0">
                <a:solidFill>
                  <a:schemeClr val="bg1"/>
                </a:solidFill>
                <a:latin typeface="Bahnschrift" panose="020B0502040204020203" pitchFamily="34" charset="0"/>
              </a:rPr>
              <a:t>Kunal Kanwar ( E-27, URN -300102220045 )</a:t>
            </a:r>
          </a:p>
          <a:p>
            <a:r>
              <a:rPr lang="en-IN" sz="2400" dirty="0">
                <a:solidFill>
                  <a:schemeClr val="bg1"/>
                </a:solidFill>
                <a:latin typeface="Bahnschrift" panose="020B0502040204020203" pitchFamily="34" charset="0"/>
              </a:rPr>
              <a:t>Shubham Debnath ( E-27,URN -300102220099 )</a:t>
            </a:r>
          </a:p>
          <a:p>
            <a:r>
              <a:rPr lang="en-IN" sz="2400" dirty="0">
                <a:solidFill>
                  <a:schemeClr val="bg1"/>
                </a:solidFill>
                <a:latin typeface="Bahnschrift" panose="020B0502040204020203" pitchFamily="34" charset="0"/>
              </a:rPr>
              <a:t>Rohit Kushwaha ( F-64, URN -300102220127 )</a:t>
            </a:r>
          </a:p>
        </p:txBody>
      </p:sp>
      <p:sp>
        <p:nvSpPr>
          <p:cNvPr id="9" name="TextBox 8">
            <a:extLst>
              <a:ext uri="{FF2B5EF4-FFF2-40B4-BE49-F238E27FC236}">
                <a16:creationId xmlns:a16="http://schemas.microsoft.com/office/drawing/2014/main" id="{9FD42D4A-F44A-4881-8747-A6F120A512AF}"/>
              </a:ext>
            </a:extLst>
          </p:cNvPr>
          <p:cNvSpPr txBox="1"/>
          <p:nvPr/>
        </p:nvSpPr>
        <p:spPr>
          <a:xfrm>
            <a:off x="7625162" y="3730077"/>
            <a:ext cx="4025153" cy="2369880"/>
          </a:xfrm>
          <a:prstGeom prst="rect">
            <a:avLst/>
          </a:prstGeom>
          <a:noFill/>
        </p:spPr>
        <p:txBody>
          <a:bodyPr wrap="square" rtlCol="0">
            <a:spAutoFit/>
          </a:bodyPr>
          <a:lstStyle/>
          <a:p>
            <a:r>
              <a:rPr lang="en-US" sz="3200" b="1" dirty="0">
                <a:solidFill>
                  <a:srgbClr val="FF0000"/>
                </a:solidFill>
                <a:latin typeface="Baskerville Old Face" panose="02020602080505020303" pitchFamily="18" charset="0"/>
              </a:rPr>
              <a:t>U</a:t>
            </a:r>
            <a:r>
              <a:rPr lang="en-IN" sz="3200" b="1" dirty="0">
                <a:solidFill>
                  <a:srgbClr val="FF0000"/>
                </a:solidFill>
                <a:latin typeface="Baskerville Old Face" panose="02020602080505020303" pitchFamily="18" charset="0"/>
              </a:rPr>
              <a:t>nder Guidance of :</a:t>
            </a:r>
          </a:p>
          <a:p>
            <a:endParaRPr lang="en-IN" sz="3200" b="1" dirty="0">
              <a:latin typeface="Baskerville Old Face" panose="02020602080505020303" pitchFamily="18" charset="0"/>
            </a:endParaRPr>
          </a:p>
          <a:p>
            <a:r>
              <a:rPr lang="en-IN" sz="2800" b="1" dirty="0">
                <a:solidFill>
                  <a:schemeClr val="bg1">
                    <a:lumMod val="95000"/>
                  </a:schemeClr>
                </a:solidFill>
                <a:latin typeface="Arial Rounded MT Bold" panose="020F0704030504030204" pitchFamily="34" charset="0"/>
              </a:rPr>
              <a:t>Dinesh </a:t>
            </a:r>
            <a:r>
              <a:rPr lang="en-IN" sz="2800" b="1" dirty="0" err="1">
                <a:solidFill>
                  <a:schemeClr val="bg1">
                    <a:lumMod val="95000"/>
                  </a:schemeClr>
                </a:solidFill>
                <a:latin typeface="Arial Rounded MT Bold" panose="020F0704030504030204" pitchFamily="34" charset="0"/>
              </a:rPr>
              <a:t>Bhawnani</a:t>
            </a:r>
            <a:r>
              <a:rPr lang="en-IN" sz="2800" b="1" dirty="0">
                <a:solidFill>
                  <a:schemeClr val="bg1">
                    <a:lumMod val="95000"/>
                  </a:schemeClr>
                </a:solidFill>
                <a:latin typeface="Arial Rounded MT Bold" panose="020F0704030504030204" pitchFamily="34" charset="0"/>
              </a:rPr>
              <a:t> Sir</a:t>
            </a:r>
          </a:p>
          <a:p>
            <a:r>
              <a:rPr lang="en-IN" sz="2800" b="1">
                <a:solidFill>
                  <a:schemeClr val="bg1">
                    <a:lumMod val="95000"/>
                  </a:schemeClr>
                </a:solidFill>
                <a:latin typeface="Arial Rounded MT Bold" panose="020F0704030504030204" pitchFamily="34" charset="0"/>
              </a:rPr>
              <a:t>Kauleshwar</a:t>
            </a:r>
            <a:r>
              <a:rPr lang="en-IN" sz="2800" b="1" dirty="0">
                <a:solidFill>
                  <a:schemeClr val="bg1">
                    <a:lumMod val="95000"/>
                  </a:schemeClr>
                </a:solidFill>
                <a:latin typeface="Arial Rounded MT Bold" panose="020F0704030504030204" pitchFamily="34" charset="0"/>
              </a:rPr>
              <a:t> Prasad Sir</a:t>
            </a:r>
          </a:p>
        </p:txBody>
      </p:sp>
      <p:sp>
        <p:nvSpPr>
          <p:cNvPr id="11" name="TextBox 10">
            <a:extLst>
              <a:ext uri="{FF2B5EF4-FFF2-40B4-BE49-F238E27FC236}">
                <a16:creationId xmlns:a16="http://schemas.microsoft.com/office/drawing/2014/main" id="{1E3317D8-76EE-402D-803A-501DB20C0F03}"/>
              </a:ext>
            </a:extLst>
          </p:cNvPr>
          <p:cNvSpPr txBox="1"/>
          <p:nvPr/>
        </p:nvSpPr>
        <p:spPr>
          <a:xfrm>
            <a:off x="1788379" y="2543149"/>
            <a:ext cx="8937949" cy="584775"/>
          </a:xfrm>
          <a:prstGeom prst="rect">
            <a:avLst/>
          </a:prstGeom>
          <a:noFill/>
        </p:spPr>
        <p:txBody>
          <a:bodyPr wrap="square" rtlCol="0">
            <a:spAutoFit/>
          </a:bodyPr>
          <a:lstStyle/>
          <a:p>
            <a:pPr algn="ctr"/>
            <a:r>
              <a:rPr lang="en-US" sz="3200" dirty="0">
                <a:solidFill>
                  <a:schemeClr val="bg1"/>
                </a:solidFill>
                <a:latin typeface="Arial Black" panose="020B0A04020102020204" pitchFamily="34" charset="0"/>
              </a:rPr>
              <a:t>I</a:t>
            </a:r>
            <a:r>
              <a:rPr lang="en-IN" sz="3200" dirty="0">
                <a:solidFill>
                  <a:schemeClr val="bg1"/>
                </a:solidFill>
                <a:latin typeface="Arial Black" panose="020B0A04020102020204" pitchFamily="34" charset="0"/>
              </a:rPr>
              <a:t>DEA LAB PROJECT PRESENTATION</a:t>
            </a:r>
          </a:p>
        </p:txBody>
      </p:sp>
      <p:pic>
        <p:nvPicPr>
          <p:cNvPr id="1026" name="Picture 2" descr="BHILAI INSTITUTE OF TECHNOLGOY DURG Reviews | Address | Phone Number |  Courses">
            <a:extLst>
              <a:ext uri="{FF2B5EF4-FFF2-40B4-BE49-F238E27FC236}">
                <a16:creationId xmlns:a16="http://schemas.microsoft.com/office/drawing/2014/main" id="{E77BB79F-7B54-4DF6-A83F-D32B5D29C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89" y="208372"/>
            <a:ext cx="1597811" cy="12648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D9A77826-D9C4-4D01-945C-603A9EB68C5F}"/>
              </a:ext>
            </a:extLst>
          </p:cNvPr>
          <p:cNvSpPr txBox="1"/>
          <p:nvPr/>
        </p:nvSpPr>
        <p:spPr>
          <a:xfrm>
            <a:off x="2126822" y="939360"/>
            <a:ext cx="8261064" cy="1138773"/>
          </a:xfrm>
          <a:prstGeom prst="rect">
            <a:avLst/>
          </a:prstGeom>
          <a:noFill/>
        </p:spPr>
        <p:txBody>
          <a:bodyPr wrap="square">
            <a:spAutoFit/>
          </a:bodyPr>
          <a:lstStyle/>
          <a:p>
            <a:pPr algn="ctr"/>
            <a:r>
              <a:rPr lang="en-IN" sz="3200" dirty="0">
                <a:latin typeface="Arial Black" panose="020B0A04020102020204" pitchFamily="34" charset="0"/>
              </a:rPr>
              <a:t>  </a:t>
            </a:r>
            <a:r>
              <a:rPr lang="en-IN" sz="3200" dirty="0">
                <a:solidFill>
                  <a:schemeClr val="bg1"/>
                </a:solidFill>
                <a:latin typeface="Arial Black" panose="020B0A04020102020204" pitchFamily="34" charset="0"/>
              </a:rPr>
              <a:t>SMART</a:t>
            </a:r>
            <a:r>
              <a:rPr lang="en-IN" sz="3200" dirty="0">
                <a:latin typeface="Arial Black" panose="020B0A04020102020204" pitchFamily="34" charset="0"/>
              </a:rPr>
              <a:t> </a:t>
            </a:r>
            <a:r>
              <a:rPr lang="en-IN" sz="3200" dirty="0">
                <a:solidFill>
                  <a:srgbClr val="FF0000"/>
                </a:solidFill>
                <a:latin typeface="Arial Black" panose="020B0A04020102020204" pitchFamily="34" charset="0"/>
              </a:rPr>
              <a:t>ATTENDANCE</a:t>
            </a:r>
            <a:r>
              <a:rPr lang="en-IN" sz="3200" dirty="0">
                <a:latin typeface="Arial Black" panose="020B0A04020102020204" pitchFamily="34" charset="0"/>
              </a:rPr>
              <a:t> </a:t>
            </a:r>
            <a:r>
              <a:rPr lang="en-IN" sz="3200" dirty="0">
                <a:solidFill>
                  <a:srgbClr val="00B0F0"/>
                </a:solidFill>
                <a:latin typeface="Arial Black" panose="020B0A04020102020204" pitchFamily="34" charset="0"/>
              </a:rPr>
              <a:t>SYSTEM</a:t>
            </a:r>
            <a:r>
              <a:rPr lang="en-IN" sz="3200" dirty="0">
                <a:latin typeface="Arial Black" panose="020B0A04020102020204" pitchFamily="34" charset="0"/>
              </a:rPr>
              <a:t> </a:t>
            </a:r>
            <a:r>
              <a:rPr lang="en-IN" sz="3200" dirty="0">
                <a:solidFill>
                  <a:srgbClr val="FF0000"/>
                </a:solidFill>
                <a:latin typeface="Arial Black" panose="020B0A04020102020204" pitchFamily="34" charset="0"/>
              </a:rPr>
              <a:t>USING</a:t>
            </a:r>
            <a:r>
              <a:rPr lang="en-IN" sz="3200" dirty="0">
                <a:latin typeface="Arial Black" panose="020B0A04020102020204" pitchFamily="34" charset="0"/>
              </a:rPr>
              <a:t> </a:t>
            </a:r>
            <a:r>
              <a:rPr lang="en-IN" sz="3200" dirty="0">
                <a:solidFill>
                  <a:srgbClr val="00B0F0"/>
                </a:solidFill>
                <a:latin typeface="Arial Black" panose="020B0A04020102020204" pitchFamily="34" charset="0"/>
              </a:rPr>
              <a:t>QR</a:t>
            </a:r>
            <a:r>
              <a:rPr lang="en-IN" sz="3200" dirty="0">
                <a:latin typeface="Arial Black" panose="020B0A04020102020204" pitchFamily="34" charset="0"/>
              </a:rPr>
              <a:t> </a:t>
            </a:r>
            <a:r>
              <a:rPr lang="en-IN" sz="3600" dirty="0">
                <a:latin typeface="Arial Black" panose="020B0A04020102020204" pitchFamily="34" charset="0"/>
              </a:rPr>
              <a:t>CODE</a:t>
            </a:r>
            <a:r>
              <a:rPr lang="en-IN" sz="3200" dirty="0">
                <a:latin typeface="Arial Black" panose="020B0A04020102020204" pitchFamily="34" charset="0"/>
              </a:rPr>
              <a:t>  </a:t>
            </a:r>
          </a:p>
        </p:txBody>
      </p:sp>
    </p:spTree>
    <p:extLst>
      <p:ext uri="{BB962C8B-B14F-4D97-AF65-F5344CB8AC3E}">
        <p14:creationId xmlns:p14="http://schemas.microsoft.com/office/powerpoint/2010/main" val="96650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564F03-FF45-4900-8CB4-9ED12DCE27B3}"/>
              </a:ext>
            </a:extLst>
          </p:cNvPr>
          <p:cNvSpPr txBox="1"/>
          <p:nvPr/>
        </p:nvSpPr>
        <p:spPr>
          <a:xfrm>
            <a:off x="180109" y="138545"/>
            <a:ext cx="11901055" cy="1200329"/>
          </a:xfrm>
          <a:prstGeom prst="rect">
            <a:avLst/>
          </a:prstGeom>
          <a:noFill/>
        </p:spPr>
        <p:txBody>
          <a:bodyPr wrap="square" rtlCol="0">
            <a:spAutoFit/>
          </a:bodyPr>
          <a:lstStyle/>
          <a:p>
            <a:r>
              <a:rPr lang="en-IN" sz="2400" b="1" dirty="0"/>
              <a:t>This chapter discuss about system flow, use case and project requirement.</a:t>
            </a:r>
          </a:p>
          <a:p>
            <a:endParaRPr lang="en-IN" sz="2400" b="1" dirty="0"/>
          </a:p>
          <a:p>
            <a:r>
              <a:rPr lang="en-IN" sz="2400" b="1" dirty="0">
                <a:solidFill>
                  <a:srgbClr val="FF0000"/>
                </a:solidFill>
              </a:rPr>
              <a:t>System flow:-</a:t>
            </a:r>
          </a:p>
        </p:txBody>
      </p:sp>
      <p:sp>
        <p:nvSpPr>
          <p:cNvPr id="3" name="Rectangle 2">
            <a:extLst>
              <a:ext uri="{FF2B5EF4-FFF2-40B4-BE49-F238E27FC236}">
                <a16:creationId xmlns:a16="http://schemas.microsoft.com/office/drawing/2014/main" id="{90644399-9335-401D-AFA8-3682A1466339}"/>
              </a:ext>
            </a:extLst>
          </p:cNvPr>
          <p:cNvSpPr/>
          <p:nvPr/>
        </p:nvSpPr>
        <p:spPr>
          <a:xfrm>
            <a:off x="318656" y="1717963"/>
            <a:ext cx="5638799" cy="42256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A3018C6F-76B7-416C-9EAD-7BE0C5CF8DF6}"/>
              </a:ext>
            </a:extLst>
          </p:cNvPr>
          <p:cNvSpPr/>
          <p:nvPr/>
        </p:nvSpPr>
        <p:spPr>
          <a:xfrm>
            <a:off x="6234547" y="1717963"/>
            <a:ext cx="5638799" cy="42256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6E0A8005-2170-42F5-A323-255AA2748B14}"/>
              </a:ext>
            </a:extLst>
          </p:cNvPr>
          <p:cNvCxnSpPr/>
          <p:nvPr/>
        </p:nvCxnSpPr>
        <p:spPr>
          <a:xfrm>
            <a:off x="2105891" y="1717963"/>
            <a:ext cx="0" cy="4225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A7EE5E3-4ECC-4079-979A-D4AB0ED0F253}"/>
              </a:ext>
            </a:extLst>
          </p:cNvPr>
          <p:cNvCxnSpPr/>
          <p:nvPr/>
        </p:nvCxnSpPr>
        <p:spPr>
          <a:xfrm>
            <a:off x="4087091" y="1717963"/>
            <a:ext cx="0" cy="4225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61E153A-E47F-4F61-8640-CC1DB43AF764}"/>
              </a:ext>
            </a:extLst>
          </p:cNvPr>
          <p:cNvCxnSpPr/>
          <p:nvPr/>
        </p:nvCxnSpPr>
        <p:spPr>
          <a:xfrm>
            <a:off x="9795163" y="1717962"/>
            <a:ext cx="0" cy="4225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CBD20A7-0F19-478D-9442-E37B98D0A797}"/>
              </a:ext>
            </a:extLst>
          </p:cNvPr>
          <p:cNvCxnSpPr/>
          <p:nvPr/>
        </p:nvCxnSpPr>
        <p:spPr>
          <a:xfrm>
            <a:off x="8021782" y="1717962"/>
            <a:ext cx="0" cy="4225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E8D0C61-C2FB-42E0-AEFF-4C6857A69D69}"/>
              </a:ext>
            </a:extLst>
          </p:cNvPr>
          <p:cNvCxnSpPr>
            <a:cxnSpLocks/>
          </p:cNvCxnSpPr>
          <p:nvPr/>
        </p:nvCxnSpPr>
        <p:spPr>
          <a:xfrm flipH="1">
            <a:off x="6234547" y="2382982"/>
            <a:ext cx="5638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0963C5F-F628-479B-9AF7-FD02B2839E66}"/>
              </a:ext>
            </a:extLst>
          </p:cNvPr>
          <p:cNvCxnSpPr>
            <a:cxnSpLocks/>
          </p:cNvCxnSpPr>
          <p:nvPr/>
        </p:nvCxnSpPr>
        <p:spPr>
          <a:xfrm flipH="1">
            <a:off x="318656" y="2341419"/>
            <a:ext cx="563880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16C71F2-D465-407B-8258-EFF98DF024FF}"/>
              </a:ext>
            </a:extLst>
          </p:cNvPr>
          <p:cNvSpPr txBox="1"/>
          <p:nvPr/>
        </p:nvSpPr>
        <p:spPr>
          <a:xfrm>
            <a:off x="748149" y="1845025"/>
            <a:ext cx="1565562" cy="369332"/>
          </a:xfrm>
          <a:prstGeom prst="rect">
            <a:avLst/>
          </a:prstGeom>
          <a:noFill/>
        </p:spPr>
        <p:txBody>
          <a:bodyPr wrap="square" rtlCol="0">
            <a:spAutoFit/>
          </a:bodyPr>
          <a:lstStyle/>
          <a:p>
            <a:r>
              <a:rPr lang="en-IN" dirty="0"/>
              <a:t>INPUT</a:t>
            </a:r>
          </a:p>
        </p:txBody>
      </p:sp>
      <p:sp>
        <p:nvSpPr>
          <p:cNvPr id="18" name="TextBox 17">
            <a:extLst>
              <a:ext uri="{FF2B5EF4-FFF2-40B4-BE49-F238E27FC236}">
                <a16:creationId xmlns:a16="http://schemas.microsoft.com/office/drawing/2014/main" id="{1AFCE64F-1FD6-4BBF-9141-518452AE0097}"/>
              </a:ext>
            </a:extLst>
          </p:cNvPr>
          <p:cNvSpPr txBox="1"/>
          <p:nvPr/>
        </p:nvSpPr>
        <p:spPr>
          <a:xfrm>
            <a:off x="2680854" y="1845025"/>
            <a:ext cx="1565562" cy="369332"/>
          </a:xfrm>
          <a:prstGeom prst="rect">
            <a:avLst/>
          </a:prstGeom>
          <a:noFill/>
        </p:spPr>
        <p:txBody>
          <a:bodyPr wrap="square" rtlCol="0">
            <a:spAutoFit/>
          </a:bodyPr>
          <a:lstStyle/>
          <a:p>
            <a:r>
              <a:rPr lang="en-IN" dirty="0"/>
              <a:t>PROCESS</a:t>
            </a:r>
          </a:p>
        </p:txBody>
      </p:sp>
      <p:sp>
        <p:nvSpPr>
          <p:cNvPr id="19" name="TextBox 18">
            <a:extLst>
              <a:ext uri="{FF2B5EF4-FFF2-40B4-BE49-F238E27FC236}">
                <a16:creationId xmlns:a16="http://schemas.microsoft.com/office/drawing/2014/main" id="{B2F40238-A8B6-4AB5-A2FB-F3C73DA31663}"/>
              </a:ext>
            </a:extLst>
          </p:cNvPr>
          <p:cNvSpPr txBox="1"/>
          <p:nvPr/>
        </p:nvSpPr>
        <p:spPr>
          <a:xfrm>
            <a:off x="4475021" y="1845025"/>
            <a:ext cx="1565562" cy="369332"/>
          </a:xfrm>
          <a:prstGeom prst="rect">
            <a:avLst/>
          </a:prstGeom>
          <a:noFill/>
        </p:spPr>
        <p:txBody>
          <a:bodyPr wrap="square" rtlCol="0">
            <a:spAutoFit/>
          </a:bodyPr>
          <a:lstStyle/>
          <a:p>
            <a:r>
              <a:rPr lang="en-IN" dirty="0"/>
              <a:t>OUTPUT</a:t>
            </a:r>
          </a:p>
        </p:txBody>
      </p:sp>
      <p:sp>
        <p:nvSpPr>
          <p:cNvPr id="20" name="TextBox 19">
            <a:extLst>
              <a:ext uri="{FF2B5EF4-FFF2-40B4-BE49-F238E27FC236}">
                <a16:creationId xmlns:a16="http://schemas.microsoft.com/office/drawing/2014/main" id="{10E1A1AF-9C60-4FBA-9F64-A6A2792CADED}"/>
              </a:ext>
            </a:extLst>
          </p:cNvPr>
          <p:cNvSpPr txBox="1"/>
          <p:nvPr/>
        </p:nvSpPr>
        <p:spPr>
          <a:xfrm>
            <a:off x="6664038" y="1870362"/>
            <a:ext cx="1565562" cy="369332"/>
          </a:xfrm>
          <a:prstGeom prst="rect">
            <a:avLst/>
          </a:prstGeom>
          <a:noFill/>
        </p:spPr>
        <p:txBody>
          <a:bodyPr wrap="square" rtlCol="0">
            <a:spAutoFit/>
          </a:bodyPr>
          <a:lstStyle/>
          <a:p>
            <a:r>
              <a:rPr lang="en-IN" dirty="0"/>
              <a:t>INPUT</a:t>
            </a:r>
          </a:p>
        </p:txBody>
      </p:sp>
      <p:sp>
        <p:nvSpPr>
          <p:cNvPr id="21" name="TextBox 20">
            <a:extLst>
              <a:ext uri="{FF2B5EF4-FFF2-40B4-BE49-F238E27FC236}">
                <a16:creationId xmlns:a16="http://schemas.microsoft.com/office/drawing/2014/main" id="{62A2FD20-3677-47DC-B939-211E16FCF09D}"/>
              </a:ext>
            </a:extLst>
          </p:cNvPr>
          <p:cNvSpPr txBox="1"/>
          <p:nvPr/>
        </p:nvSpPr>
        <p:spPr>
          <a:xfrm>
            <a:off x="8333509" y="1877289"/>
            <a:ext cx="1565562" cy="369332"/>
          </a:xfrm>
          <a:prstGeom prst="rect">
            <a:avLst/>
          </a:prstGeom>
          <a:noFill/>
        </p:spPr>
        <p:txBody>
          <a:bodyPr wrap="square" rtlCol="0">
            <a:spAutoFit/>
          </a:bodyPr>
          <a:lstStyle/>
          <a:p>
            <a:r>
              <a:rPr lang="en-IN" dirty="0"/>
              <a:t>PROCESS</a:t>
            </a:r>
          </a:p>
        </p:txBody>
      </p:sp>
      <p:sp>
        <p:nvSpPr>
          <p:cNvPr id="22" name="TextBox 21">
            <a:extLst>
              <a:ext uri="{FF2B5EF4-FFF2-40B4-BE49-F238E27FC236}">
                <a16:creationId xmlns:a16="http://schemas.microsoft.com/office/drawing/2014/main" id="{CFB70DFB-3935-448F-91F3-311FC71A0B64}"/>
              </a:ext>
            </a:extLst>
          </p:cNvPr>
          <p:cNvSpPr txBox="1"/>
          <p:nvPr/>
        </p:nvSpPr>
        <p:spPr>
          <a:xfrm>
            <a:off x="10318174" y="1877289"/>
            <a:ext cx="1565562" cy="369332"/>
          </a:xfrm>
          <a:prstGeom prst="rect">
            <a:avLst/>
          </a:prstGeom>
          <a:noFill/>
        </p:spPr>
        <p:txBody>
          <a:bodyPr wrap="square" rtlCol="0">
            <a:spAutoFit/>
          </a:bodyPr>
          <a:lstStyle/>
          <a:p>
            <a:r>
              <a:rPr lang="en-IN" dirty="0"/>
              <a:t>OUTPUT</a:t>
            </a:r>
          </a:p>
        </p:txBody>
      </p:sp>
      <p:sp>
        <p:nvSpPr>
          <p:cNvPr id="23" name="TextBox 22">
            <a:extLst>
              <a:ext uri="{FF2B5EF4-FFF2-40B4-BE49-F238E27FC236}">
                <a16:creationId xmlns:a16="http://schemas.microsoft.com/office/drawing/2014/main" id="{040CCD4E-1CC4-4045-8AEC-D1C7FA17278F}"/>
              </a:ext>
            </a:extLst>
          </p:cNvPr>
          <p:cNvSpPr txBox="1"/>
          <p:nvPr/>
        </p:nvSpPr>
        <p:spPr>
          <a:xfrm>
            <a:off x="498764" y="2618509"/>
            <a:ext cx="1503220" cy="923330"/>
          </a:xfrm>
          <a:prstGeom prst="rect">
            <a:avLst/>
          </a:prstGeom>
          <a:noFill/>
        </p:spPr>
        <p:txBody>
          <a:bodyPr wrap="square" rtlCol="0">
            <a:spAutoFit/>
          </a:bodyPr>
          <a:lstStyle/>
          <a:p>
            <a:r>
              <a:rPr lang="en-IN" dirty="0"/>
              <a:t>Click “Generate QR</a:t>
            </a:r>
          </a:p>
          <a:p>
            <a:r>
              <a:rPr lang="en-IN" dirty="0"/>
              <a:t>      code”</a:t>
            </a:r>
          </a:p>
        </p:txBody>
      </p:sp>
      <p:sp>
        <p:nvSpPr>
          <p:cNvPr id="24" name="TextBox 23">
            <a:extLst>
              <a:ext uri="{FF2B5EF4-FFF2-40B4-BE49-F238E27FC236}">
                <a16:creationId xmlns:a16="http://schemas.microsoft.com/office/drawing/2014/main" id="{684DC543-8783-459A-8AFF-F859D61B0F22}"/>
              </a:ext>
            </a:extLst>
          </p:cNvPr>
          <p:cNvSpPr txBox="1"/>
          <p:nvPr/>
        </p:nvSpPr>
        <p:spPr>
          <a:xfrm>
            <a:off x="616526" y="4373387"/>
            <a:ext cx="1503220" cy="369332"/>
          </a:xfrm>
          <a:prstGeom prst="rect">
            <a:avLst/>
          </a:prstGeom>
          <a:noFill/>
        </p:spPr>
        <p:txBody>
          <a:bodyPr wrap="square" rtlCol="0">
            <a:spAutoFit/>
          </a:bodyPr>
          <a:lstStyle/>
          <a:p>
            <a:r>
              <a:rPr lang="en-IN" dirty="0"/>
              <a:t>STUDENT</a:t>
            </a:r>
          </a:p>
        </p:txBody>
      </p:sp>
      <p:sp>
        <p:nvSpPr>
          <p:cNvPr id="25" name="TextBox 24">
            <a:extLst>
              <a:ext uri="{FF2B5EF4-FFF2-40B4-BE49-F238E27FC236}">
                <a16:creationId xmlns:a16="http://schemas.microsoft.com/office/drawing/2014/main" id="{93012E36-0873-44E3-BC01-329B82563F32}"/>
              </a:ext>
            </a:extLst>
          </p:cNvPr>
          <p:cNvSpPr txBox="1"/>
          <p:nvPr/>
        </p:nvSpPr>
        <p:spPr>
          <a:xfrm>
            <a:off x="2376052" y="2593446"/>
            <a:ext cx="1503220" cy="646331"/>
          </a:xfrm>
          <a:prstGeom prst="rect">
            <a:avLst/>
          </a:prstGeom>
          <a:noFill/>
        </p:spPr>
        <p:txBody>
          <a:bodyPr wrap="square" rtlCol="0">
            <a:spAutoFit/>
          </a:bodyPr>
          <a:lstStyle/>
          <a:p>
            <a:r>
              <a:rPr lang="en-IN" dirty="0"/>
              <a:t>Generate QR</a:t>
            </a:r>
          </a:p>
          <a:p>
            <a:r>
              <a:rPr lang="en-IN" dirty="0"/>
              <a:t>      code</a:t>
            </a:r>
          </a:p>
        </p:txBody>
      </p:sp>
      <p:sp>
        <p:nvSpPr>
          <p:cNvPr id="26" name="TextBox 25">
            <a:extLst>
              <a:ext uri="{FF2B5EF4-FFF2-40B4-BE49-F238E27FC236}">
                <a16:creationId xmlns:a16="http://schemas.microsoft.com/office/drawing/2014/main" id="{15AF3A21-6432-4782-A6D1-CDC54B95B5DD}"/>
              </a:ext>
            </a:extLst>
          </p:cNvPr>
          <p:cNvSpPr txBox="1"/>
          <p:nvPr/>
        </p:nvSpPr>
        <p:spPr>
          <a:xfrm>
            <a:off x="4419601" y="2678299"/>
            <a:ext cx="1503220" cy="646331"/>
          </a:xfrm>
          <a:prstGeom prst="rect">
            <a:avLst/>
          </a:prstGeom>
          <a:noFill/>
        </p:spPr>
        <p:txBody>
          <a:bodyPr wrap="square" rtlCol="0">
            <a:spAutoFit/>
          </a:bodyPr>
          <a:lstStyle/>
          <a:p>
            <a:r>
              <a:rPr lang="en-IN" dirty="0"/>
              <a:t>Display QR</a:t>
            </a:r>
          </a:p>
          <a:p>
            <a:r>
              <a:rPr lang="en-IN" dirty="0"/>
              <a:t>     code</a:t>
            </a:r>
          </a:p>
        </p:txBody>
      </p:sp>
      <p:sp>
        <p:nvSpPr>
          <p:cNvPr id="27" name="Frame 26">
            <a:extLst>
              <a:ext uri="{FF2B5EF4-FFF2-40B4-BE49-F238E27FC236}">
                <a16:creationId xmlns:a16="http://schemas.microsoft.com/office/drawing/2014/main" id="{8B647A10-3087-4638-8E45-F88727AA9E5C}"/>
              </a:ext>
            </a:extLst>
          </p:cNvPr>
          <p:cNvSpPr/>
          <p:nvPr/>
        </p:nvSpPr>
        <p:spPr>
          <a:xfrm>
            <a:off x="8201892" y="3982089"/>
            <a:ext cx="1503219" cy="1219198"/>
          </a:xfrm>
          <a:prstGeom prst="fram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sp>
        <p:nvSpPr>
          <p:cNvPr id="28" name="TextBox 27">
            <a:extLst>
              <a:ext uri="{FF2B5EF4-FFF2-40B4-BE49-F238E27FC236}">
                <a16:creationId xmlns:a16="http://schemas.microsoft.com/office/drawing/2014/main" id="{27C4E0AB-AAEB-45DF-9C06-A8652A9642DC}"/>
              </a:ext>
            </a:extLst>
          </p:cNvPr>
          <p:cNvSpPr txBox="1"/>
          <p:nvPr/>
        </p:nvSpPr>
        <p:spPr>
          <a:xfrm>
            <a:off x="2552700" y="4373387"/>
            <a:ext cx="1056411" cy="369332"/>
          </a:xfrm>
          <a:prstGeom prst="rect">
            <a:avLst/>
          </a:prstGeom>
          <a:noFill/>
        </p:spPr>
        <p:txBody>
          <a:bodyPr wrap="square" rtlCol="0">
            <a:spAutoFit/>
          </a:bodyPr>
          <a:lstStyle/>
          <a:p>
            <a:r>
              <a:rPr lang="en-IN" dirty="0"/>
              <a:t>   Server</a:t>
            </a:r>
          </a:p>
        </p:txBody>
      </p:sp>
      <p:sp>
        <p:nvSpPr>
          <p:cNvPr id="29" name="TextBox 28">
            <a:extLst>
              <a:ext uri="{FF2B5EF4-FFF2-40B4-BE49-F238E27FC236}">
                <a16:creationId xmlns:a16="http://schemas.microsoft.com/office/drawing/2014/main" id="{47A62BF5-59E2-4EA2-818A-2F019558DFA5}"/>
              </a:ext>
            </a:extLst>
          </p:cNvPr>
          <p:cNvSpPr txBox="1"/>
          <p:nvPr/>
        </p:nvSpPr>
        <p:spPr>
          <a:xfrm>
            <a:off x="9989128" y="2618509"/>
            <a:ext cx="1832266" cy="646331"/>
          </a:xfrm>
          <a:prstGeom prst="rect">
            <a:avLst/>
          </a:prstGeom>
          <a:noFill/>
        </p:spPr>
        <p:txBody>
          <a:bodyPr wrap="square" rtlCol="0">
            <a:spAutoFit/>
          </a:bodyPr>
          <a:lstStyle/>
          <a:p>
            <a:r>
              <a:rPr lang="en-IN" dirty="0"/>
              <a:t>Display message</a:t>
            </a:r>
          </a:p>
          <a:p>
            <a:r>
              <a:rPr lang="en-IN" dirty="0"/>
              <a:t>success/failure</a:t>
            </a:r>
          </a:p>
        </p:txBody>
      </p:sp>
      <p:sp>
        <p:nvSpPr>
          <p:cNvPr id="30" name="Flowchart: Data 29">
            <a:extLst>
              <a:ext uri="{FF2B5EF4-FFF2-40B4-BE49-F238E27FC236}">
                <a16:creationId xmlns:a16="http://schemas.microsoft.com/office/drawing/2014/main" id="{D3A348A4-18B8-4B0B-AD8F-7B27A47E744D}"/>
              </a:ext>
            </a:extLst>
          </p:cNvPr>
          <p:cNvSpPr/>
          <p:nvPr/>
        </p:nvSpPr>
        <p:spPr>
          <a:xfrm>
            <a:off x="4454235" y="3982089"/>
            <a:ext cx="1357745" cy="1219198"/>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1" name="Flowchart: Data 30">
            <a:extLst>
              <a:ext uri="{FF2B5EF4-FFF2-40B4-BE49-F238E27FC236}">
                <a16:creationId xmlns:a16="http://schemas.microsoft.com/office/drawing/2014/main" id="{2B04200D-C38E-47B8-99C5-A2EDF75D370C}"/>
              </a:ext>
            </a:extLst>
          </p:cNvPr>
          <p:cNvSpPr/>
          <p:nvPr/>
        </p:nvSpPr>
        <p:spPr>
          <a:xfrm>
            <a:off x="10203873" y="3913818"/>
            <a:ext cx="1357745" cy="1219198"/>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2" name="TextBox 31">
            <a:extLst>
              <a:ext uri="{FF2B5EF4-FFF2-40B4-BE49-F238E27FC236}">
                <a16:creationId xmlns:a16="http://schemas.microsoft.com/office/drawing/2014/main" id="{1B1F018A-B794-480B-8F6C-E54964E9C5B3}"/>
              </a:ext>
            </a:extLst>
          </p:cNvPr>
          <p:cNvSpPr txBox="1"/>
          <p:nvPr/>
        </p:nvSpPr>
        <p:spPr>
          <a:xfrm>
            <a:off x="4717469" y="4387149"/>
            <a:ext cx="1503220" cy="369332"/>
          </a:xfrm>
          <a:prstGeom prst="rect">
            <a:avLst/>
          </a:prstGeom>
          <a:noFill/>
        </p:spPr>
        <p:txBody>
          <a:bodyPr wrap="square" rtlCol="0">
            <a:spAutoFit/>
          </a:bodyPr>
          <a:lstStyle/>
          <a:p>
            <a:r>
              <a:rPr lang="en-IN" dirty="0"/>
              <a:t>Mobile</a:t>
            </a:r>
          </a:p>
        </p:txBody>
      </p:sp>
      <p:sp>
        <p:nvSpPr>
          <p:cNvPr id="33" name="TextBox 32">
            <a:extLst>
              <a:ext uri="{FF2B5EF4-FFF2-40B4-BE49-F238E27FC236}">
                <a16:creationId xmlns:a16="http://schemas.microsoft.com/office/drawing/2014/main" id="{16F67B3E-C568-4F9A-9BD0-EF5E3FBF3254}"/>
              </a:ext>
            </a:extLst>
          </p:cNvPr>
          <p:cNvSpPr txBox="1"/>
          <p:nvPr/>
        </p:nvSpPr>
        <p:spPr>
          <a:xfrm>
            <a:off x="10525989" y="4407022"/>
            <a:ext cx="1503220" cy="369332"/>
          </a:xfrm>
          <a:prstGeom prst="rect">
            <a:avLst/>
          </a:prstGeom>
          <a:noFill/>
        </p:spPr>
        <p:txBody>
          <a:bodyPr wrap="square" rtlCol="0">
            <a:spAutoFit/>
          </a:bodyPr>
          <a:lstStyle/>
          <a:p>
            <a:r>
              <a:rPr lang="en-IN" dirty="0"/>
              <a:t>WEB</a:t>
            </a:r>
          </a:p>
        </p:txBody>
      </p:sp>
      <p:sp>
        <p:nvSpPr>
          <p:cNvPr id="34" name="Frame 33">
            <a:extLst>
              <a:ext uri="{FF2B5EF4-FFF2-40B4-BE49-F238E27FC236}">
                <a16:creationId xmlns:a16="http://schemas.microsoft.com/office/drawing/2014/main" id="{8EB0BC57-7BCE-4EA2-90D2-D9764A2CBCE2}"/>
              </a:ext>
            </a:extLst>
          </p:cNvPr>
          <p:cNvSpPr/>
          <p:nvPr/>
        </p:nvSpPr>
        <p:spPr>
          <a:xfrm>
            <a:off x="2479963" y="4134489"/>
            <a:ext cx="1503219" cy="1219198"/>
          </a:xfrm>
          <a:prstGeom prst="fram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sp>
        <p:nvSpPr>
          <p:cNvPr id="35" name="TextBox 34">
            <a:extLst>
              <a:ext uri="{FF2B5EF4-FFF2-40B4-BE49-F238E27FC236}">
                <a16:creationId xmlns:a16="http://schemas.microsoft.com/office/drawing/2014/main" id="{9F8F980A-4865-4078-8FE9-339AD055E00B}"/>
              </a:ext>
            </a:extLst>
          </p:cNvPr>
          <p:cNvSpPr txBox="1"/>
          <p:nvPr/>
        </p:nvSpPr>
        <p:spPr>
          <a:xfrm>
            <a:off x="8414902" y="4407022"/>
            <a:ext cx="1056411" cy="369332"/>
          </a:xfrm>
          <a:prstGeom prst="rect">
            <a:avLst/>
          </a:prstGeom>
          <a:noFill/>
        </p:spPr>
        <p:txBody>
          <a:bodyPr wrap="square" rtlCol="0">
            <a:spAutoFit/>
          </a:bodyPr>
          <a:lstStyle/>
          <a:p>
            <a:r>
              <a:rPr lang="en-IN" dirty="0"/>
              <a:t>   Server</a:t>
            </a:r>
          </a:p>
        </p:txBody>
      </p:sp>
      <p:sp>
        <p:nvSpPr>
          <p:cNvPr id="36" name="TextBox 35">
            <a:extLst>
              <a:ext uri="{FF2B5EF4-FFF2-40B4-BE49-F238E27FC236}">
                <a16:creationId xmlns:a16="http://schemas.microsoft.com/office/drawing/2014/main" id="{A49A50D5-A94E-4557-888A-531DFC2E862A}"/>
              </a:ext>
            </a:extLst>
          </p:cNvPr>
          <p:cNvSpPr txBox="1"/>
          <p:nvPr/>
        </p:nvSpPr>
        <p:spPr>
          <a:xfrm>
            <a:off x="8239991" y="2605382"/>
            <a:ext cx="1503220" cy="646331"/>
          </a:xfrm>
          <a:prstGeom prst="rect">
            <a:avLst/>
          </a:prstGeom>
          <a:noFill/>
        </p:spPr>
        <p:txBody>
          <a:bodyPr wrap="square" rtlCol="0">
            <a:spAutoFit/>
          </a:bodyPr>
          <a:lstStyle/>
          <a:p>
            <a:r>
              <a:rPr lang="en-IN" dirty="0"/>
              <a:t>Validate QR</a:t>
            </a:r>
          </a:p>
          <a:p>
            <a:r>
              <a:rPr lang="en-IN" dirty="0"/>
              <a:t>      code</a:t>
            </a:r>
          </a:p>
        </p:txBody>
      </p:sp>
      <p:sp>
        <p:nvSpPr>
          <p:cNvPr id="38" name="TextBox 37">
            <a:extLst>
              <a:ext uri="{FF2B5EF4-FFF2-40B4-BE49-F238E27FC236}">
                <a16:creationId xmlns:a16="http://schemas.microsoft.com/office/drawing/2014/main" id="{855DB5AD-8FDA-4D96-AA6F-CC9D7FBAE481}"/>
              </a:ext>
            </a:extLst>
          </p:cNvPr>
          <p:cNvSpPr txBox="1"/>
          <p:nvPr/>
        </p:nvSpPr>
        <p:spPr>
          <a:xfrm>
            <a:off x="6542807" y="2688690"/>
            <a:ext cx="1503220" cy="646331"/>
          </a:xfrm>
          <a:prstGeom prst="rect">
            <a:avLst/>
          </a:prstGeom>
          <a:noFill/>
        </p:spPr>
        <p:txBody>
          <a:bodyPr wrap="square" rtlCol="0">
            <a:spAutoFit/>
          </a:bodyPr>
          <a:lstStyle/>
          <a:p>
            <a:r>
              <a:rPr lang="en-IN" dirty="0"/>
              <a:t>Scan   QR</a:t>
            </a:r>
          </a:p>
          <a:p>
            <a:r>
              <a:rPr lang="en-IN" dirty="0"/>
              <a:t>     code</a:t>
            </a:r>
          </a:p>
        </p:txBody>
      </p:sp>
      <p:sp>
        <p:nvSpPr>
          <p:cNvPr id="39" name="TextBox 38">
            <a:extLst>
              <a:ext uri="{FF2B5EF4-FFF2-40B4-BE49-F238E27FC236}">
                <a16:creationId xmlns:a16="http://schemas.microsoft.com/office/drawing/2014/main" id="{AF1B30CE-FD15-410A-85B4-EC908C40CA6D}"/>
              </a:ext>
            </a:extLst>
          </p:cNvPr>
          <p:cNvSpPr txBox="1"/>
          <p:nvPr/>
        </p:nvSpPr>
        <p:spPr>
          <a:xfrm>
            <a:off x="6560126" y="4290352"/>
            <a:ext cx="1503220" cy="369332"/>
          </a:xfrm>
          <a:prstGeom prst="rect">
            <a:avLst/>
          </a:prstGeom>
          <a:noFill/>
        </p:spPr>
        <p:txBody>
          <a:bodyPr wrap="square" rtlCol="0">
            <a:spAutoFit/>
          </a:bodyPr>
          <a:lstStyle/>
          <a:p>
            <a:r>
              <a:rPr lang="en-IN" dirty="0"/>
              <a:t>LECTURER</a:t>
            </a:r>
          </a:p>
        </p:txBody>
      </p:sp>
    </p:spTree>
    <p:extLst>
      <p:ext uri="{BB962C8B-B14F-4D97-AF65-F5344CB8AC3E}">
        <p14:creationId xmlns:p14="http://schemas.microsoft.com/office/powerpoint/2010/main" val="2623694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l="-6000" r="-6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5181A6-8067-4AED-BF97-8A9F3C4D2129}"/>
              </a:ext>
            </a:extLst>
          </p:cNvPr>
          <p:cNvSpPr>
            <a:spLocks noGrp="1"/>
          </p:cNvSpPr>
          <p:nvPr>
            <p:ph idx="1"/>
          </p:nvPr>
        </p:nvSpPr>
        <p:spPr>
          <a:xfrm>
            <a:off x="1030161" y="122548"/>
            <a:ext cx="9806452" cy="6482533"/>
          </a:xfrm>
        </p:spPr>
        <p:txBody>
          <a:bodyPr>
            <a:normAutofit/>
          </a:bodyPr>
          <a:lstStyle/>
          <a:p>
            <a:r>
              <a:rPr lang="en-IN" sz="2400" b="1" dirty="0"/>
              <a:t>FUNCTIONAL REQUIREMENTS:-</a:t>
            </a:r>
          </a:p>
          <a:p>
            <a:r>
              <a:rPr lang="en-IN" sz="2400" dirty="0">
                <a:solidFill>
                  <a:srgbClr val="C00000"/>
                </a:solidFill>
              </a:rPr>
              <a:t>Lecturer</a:t>
            </a:r>
          </a:p>
          <a:p>
            <a:pPr marL="285750" indent="-285750">
              <a:buFontTx/>
              <a:buChar char="-"/>
            </a:pPr>
            <a:r>
              <a:rPr lang="en-IN" sz="2000" dirty="0">
                <a:solidFill>
                  <a:schemeClr val="accent1">
                    <a:lumMod val="75000"/>
                  </a:schemeClr>
                </a:solidFill>
              </a:rPr>
              <a:t>The system shall be able to scan QR codes.</a:t>
            </a:r>
          </a:p>
          <a:p>
            <a:pPr marL="285750" indent="-285750">
              <a:buFontTx/>
              <a:buChar char="-"/>
            </a:pPr>
            <a:r>
              <a:rPr lang="en-IN" sz="2000" dirty="0">
                <a:solidFill>
                  <a:schemeClr val="accent1">
                    <a:lumMod val="75000"/>
                  </a:schemeClr>
                </a:solidFill>
              </a:rPr>
              <a:t>The system shall be able to manage attendance records.</a:t>
            </a:r>
          </a:p>
          <a:p>
            <a:pPr marL="285750" indent="-285750">
              <a:buFontTx/>
              <a:buChar char="-"/>
            </a:pPr>
            <a:r>
              <a:rPr lang="en-IN" sz="2000" dirty="0">
                <a:solidFill>
                  <a:schemeClr val="accent1">
                    <a:lumMod val="75000"/>
                  </a:schemeClr>
                </a:solidFill>
              </a:rPr>
              <a:t>The system shall be able to manage the class.</a:t>
            </a:r>
          </a:p>
          <a:p>
            <a:pPr marL="285750" indent="-285750">
              <a:buFontTx/>
              <a:buChar char="-"/>
            </a:pPr>
            <a:endParaRPr lang="en-IN" sz="2000" dirty="0"/>
          </a:p>
          <a:p>
            <a:r>
              <a:rPr lang="en-IN" sz="2400" dirty="0">
                <a:solidFill>
                  <a:srgbClr val="C00000"/>
                </a:solidFill>
              </a:rPr>
              <a:t>Students</a:t>
            </a:r>
            <a:endParaRPr lang="en-IN" sz="2000" dirty="0">
              <a:solidFill>
                <a:srgbClr val="C00000"/>
              </a:solidFill>
            </a:endParaRPr>
          </a:p>
          <a:p>
            <a:pPr marL="285750" indent="-285750">
              <a:buFontTx/>
              <a:buChar char="-"/>
            </a:pPr>
            <a:r>
              <a:rPr lang="en-IN" sz="2000" dirty="0">
                <a:solidFill>
                  <a:schemeClr val="accent1">
                    <a:lumMod val="75000"/>
                  </a:schemeClr>
                </a:solidFill>
              </a:rPr>
              <a:t>The system shall be able to generate QR codes.</a:t>
            </a:r>
          </a:p>
          <a:p>
            <a:pPr marL="285750" indent="-285750">
              <a:buFontTx/>
              <a:buChar char="-"/>
            </a:pPr>
            <a:r>
              <a:rPr lang="en-IN" sz="2000" dirty="0">
                <a:solidFill>
                  <a:schemeClr val="accent1">
                    <a:lumMod val="75000"/>
                  </a:schemeClr>
                </a:solidFill>
              </a:rPr>
              <a:t>The systems shall be able to check attendance records.</a:t>
            </a:r>
          </a:p>
          <a:p>
            <a:pPr marL="285750" indent="-285750">
              <a:buFontTx/>
              <a:buChar char="-"/>
            </a:pPr>
            <a:endParaRPr lang="en-IN" sz="2000" dirty="0"/>
          </a:p>
          <a:p>
            <a:r>
              <a:rPr lang="en-IN" sz="2400" b="1" dirty="0"/>
              <a:t>NON FUNCTIONAL REQUIREMENTS:-</a:t>
            </a:r>
          </a:p>
          <a:p>
            <a:endParaRPr lang="en-IN" sz="2400" dirty="0"/>
          </a:p>
          <a:p>
            <a:pPr marL="285750" indent="-285750">
              <a:buFontTx/>
              <a:buChar char="-"/>
            </a:pPr>
            <a:r>
              <a:rPr lang="en-IN" sz="2000" dirty="0">
                <a:solidFill>
                  <a:schemeClr val="accent2">
                    <a:lumMod val="75000"/>
                  </a:schemeClr>
                </a:solidFill>
              </a:rPr>
              <a:t>The system shall prevent cheating attendance by verifying the request.</a:t>
            </a:r>
          </a:p>
          <a:p>
            <a:pPr marL="285750" indent="-285750">
              <a:buFontTx/>
              <a:buChar char="-"/>
            </a:pPr>
            <a:r>
              <a:rPr lang="en-IN" sz="2000" dirty="0">
                <a:solidFill>
                  <a:schemeClr val="accent2">
                    <a:lumMod val="75000"/>
                  </a:schemeClr>
                </a:solidFill>
              </a:rPr>
              <a:t>The system shall prevent unauthorized login on the user account.</a:t>
            </a:r>
          </a:p>
          <a:p>
            <a:pPr marL="285750" indent="-285750">
              <a:buFontTx/>
              <a:buChar char="-"/>
            </a:pPr>
            <a:r>
              <a:rPr lang="en-IN" sz="2000" dirty="0">
                <a:solidFill>
                  <a:schemeClr val="accent2">
                    <a:lumMod val="75000"/>
                  </a:schemeClr>
                </a:solidFill>
              </a:rPr>
              <a:t>The system shall be fast and responsive</a:t>
            </a:r>
          </a:p>
          <a:p>
            <a:endParaRPr lang="en-IN" dirty="0"/>
          </a:p>
        </p:txBody>
      </p:sp>
    </p:spTree>
    <p:extLst>
      <p:ext uri="{BB962C8B-B14F-4D97-AF65-F5344CB8AC3E}">
        <p14:creationId xmlns:p14="http://schemas.microsoft.com/office/powerpoint/2010/main" val="201774662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89EBDB4-CE6B-4EE4-918B-945DA962B8AF}"/>
              </a:ext>
            </a:extLst>
          </p:cNvPr>
          <p:cNvSpPr txBox="1"/>
          <p:nvPr/>
        </p:nvSpPr>
        <p:spPr>
          <a:xfrm>
            <a:off x="3464560" y="1639054"/>
            <a:ext cx="6096000" cy="3416320"/>
          </a:xfrm>
          <a:prstGeom prst="rect">
            <a:avLst/>
          </a:prstGeom>
          <a:noFill/>
        </p:spPr>
        <p:txBody>
          <a:bodyPr wrap="square">
            <a:spAutoFit/>
          </a:bodyPr>
          <a:lstStyle/>
          <a:p>
            <a:r>
              <a:rPr lang="en-IN" sz="7200" dirty="0">
                <a:solidFill>
                  <a:schemeClr val="bg1"/>
                </a:solidFill>
                <a:latin typeface="Bauhaus 93" panose="04030905020B02020C02" pitchFamily="82" charset="0"/>
              </a:rPr>
              <a:t>     SCOPE </a:t>
            </a:r>
          </a:p>
          <a:p>
            <a:r>
              <a:rPr lang="en-IN" sz="7200" dirty="0">
                <a:solidFill>
                  <a:schemeClr val="bg1"/>
                </a:solidFill>
                <a:latin typeface="Bauhaus 93" panose="04030905020B02020C02" pitchFamily="82" charset="0"/>
              </a:rPr>
              <a:t>        AND APPLICATION</a:t>
            </a:r>
            <a:endParaRPr lang="en-IN" sz="7200" dirty="0">
              <a:latin typeface="Bauhaus 93" panose="04030905020B02020C02" pitchFamily="82" charset="0"/>
            </a:endParaRPr>
          </a:p>
        </p:txBody>
      </p:sp>
    </p:spTree>
    <p:extLst>
      <p:ext uri="{BB962C8B-B14F-4D97-AF65-F5344CB8AC3E}">
        <p14:creationId xmlns:p14="http://schemas.microsoft.com/office/powerpoint/2010/main" val="168214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l="-6000" r="-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67ED47-9175-4002-A29A-FAB157369318}"/>
              </a:ext>
            </a:extLst>
          </p:cNvPr>
          <p:cNvSpPr txBox="1"/>
          <p:nvPr/>
        </p:nvSpPr>
        <p:spPr>
          <a:xfrm>
            <a:off x="237241" y="1305713"/>
            <a:ext cx="11717518" cy="4401205"/>
          </a:xfrm>
          <a:prstGeom prst="rect">
            <a:avLst/>
          </a:prstGeom>
          <a:noFill/>
        </p:spPr>
        <p:txBody>
          <a:bodyPr wrap="square">
            <a:spAutoFit/>
          </a:bodyPr>
          <a:lstStyle/>
          <a:p>
            <a:r>
              <a:rPr lang="en-IN" sz="2800" dirty="0">
                <a:solidFill>
                  <a:schemeClr val="accent1">
                    <a:lumMod val="75000"/>
                  </a:schemeClr>
                </a:solidFill>
              </a:rPr>
              <a:t>The  scope  of  this  project  is  to  study  the  basic  of  making  a  better  attendance system.  The  main  goal  of  this  project  is  to  develop  a  QR  code  system  technology  scanner  by using  a  webcam  attached  to  a  computer. This  system  is  able  to  read  and  display  the  QR  code. Software  will  be  used  to  create  the  interface  and  a  database  is  used  to  store  the  data  that  being created  using  correct  framework  and  software.  An  applications  that  integrates  the  attendance system  though  the  computer  for  checking  the  absent  of  students  in  real  time  will  developed. The  process  will  also  include  design  and  implementation  of  the  database  system  to  record  the data. </a:t>
            </a:r>
          </a:p>
        </p:txBody>
      </p:sp>
      <p:sp>
        <p:nvSpPr>
          <p:cNvPr id="4" name="TextBox 3">
            <a:extLst>
              <a:ext uri="{FF2B5EF4-FFF2-40B4-BE49-F238E27FC236}">
                <a16:creationId xmlns:a16="http://schemas.microsoft.com/office/drawing/2014/main" id="{652C10A7-54CF-4563-804F-CAF4A8A56C4C}"/>
              </a:ext>
            </a:extLst>
          </p:cNvPr>
          <p:cNvSpPr txBox="1"/>
          <p:nvPr/>
        </p:nvSpPr>
        <p:spPr>
          <a:xfrm>
            <a:off x="3216976" y="525516"/>
            <a:ext cx="5104064" cy="830997"/>
          </a:xfrm>
          <a:prstGeom prst="rect">
            <a:avLst/>
          </a:prstGeom>
          <a:noFill/>
        </p:spPr>
        <p:txBody>
          <a:bodyPr wrap="square" rtlCol="0">
            <a:spAutoFit/>
          </a:bodyPr>
          <a:lstStyle/>
          <a:p>
            <a:pPr algn="ctr"/>
            <a:r>
              <a:rPr lang="en-IN" sz="4800" dirty="0">
                <a:latin typeface="Arial Black" panose="020B0A04020102020204" pitchFamily="34" charset="0"/>
                <a:ea typeface="Cambria" panose="02040503050406030204" pitchFamily="18" charset="0"/>
              </a:rPr>
              <a:t>SCOPE</a:t>
            </a:r>
          </a:p>
        </p:txBody>
      </p:sp>
    </p:spTree>
    <p:extLst>
      <p:ext uri="{BB962C8B-B14F-4D97-AF65-F5344CB8AC3E}">
        <p14:creationId xmlns:p14="http://schemas.microsoft.com/office/powerpoint/2010/main" val="17689927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l="-6000" r="-6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928BD1-6436-4A41-8615-F2724289E6C5}"/>
              </a:ext>
            </a:extLst>
          </p:cNvPr>
          <p:cNvSpPr txBox="1"/>
          <p:nvPr/>
        </p:nvSpPr>
        <p:spPr>
          <a:xfrm>
            <a:off x="901045" y="340910"/>
            <a:ext cx="9556422" cy="646331"/>
          </a:xfrm>
          <a:prstGeom prst="rect">
            <a:avLst/>
          </a:prstGeom>
          <a:noFill/>
        </p:spPr>
        <p:txBody>
          <a:bodyPr wrap="square">
            <a:spAutoFit/>
          </a:bodyPr>
          <a:lstStyle/>
          <a:p>
            <a:r>
              <a:rPr lang="en-IN" sz="3600" b="1" dirty="0"/>
              <a:t>Applications  of  the  Proposed System : </a:t>
            </a:r>
          </a:p>
        </p:txBody>
      </p:sp>
      <p:sp>
        <p:nvSpPr>
          <p:cNvPr id="7" name="TextBox 6">
            <a:extLst>
              <a:ext uri="{FF2B5EF4-FFF2-40B4-BE49-F238E27FC236}">
                <a16:creationId xmlns:a16="http://schemas.microsoft.com/office/drawing/2014/main" id="{B3DBABD4-1BCF-4E06-8CD1-C5FC1E116594}"/>
              </a:ext>
            </a:extLst>
          </p:cNvPr>
          <p:cNvSpPr txBox="1"/>
          <p:nvPr/>
        </p:nvSpPr>
        <p:spPr>
          <a:xfrm>
            <a:off x="596245" y="1254013"/>
            <a:ext cx="10555663" cy="830997"/>
          </a:xfrm>
          <a:prstGeom prst="rect">
            <a:avLst/>
          </a:prstGeom>
          <a:noFill/>
        </p:spPr>
        <p:txBody>
          <a:bodyPr wrap="square">
            <a:spAutoFit/>
          </a:bodyPr>
          <a:lstStyle/>
          <a:p>
            <a:pPr marL="342900" indent="-342900">
              <a:buFont typeface="+mj-lt"/>
              <a:buAutoNum type="arabicParenR"/>
            </a:pPr>
            <a:r>
              <a:rPr lang="en-IN" dirty="0">
                <a:solidFill>
                  <a:srgbClr val="7030A0"/>
                </a:solidFill>
              </a:rPr>
              <a:t> </a:t>
            </a:r>
            <a:r>
              <a:rPr lang="en-IN" sz="2400" dirty="0">
                <a:solidFill>
                  <a:schemeClr val="accent1">
                    <a:lumMod val="75000"/>
                  </a:schemeClr>
                </a:solidFill>
              </a:rPr>
              <a:t>The calculation of  the absentee  rate is easier and  more  accurate; all   </a:t>
            </a:r>
          </a:p>
          <a:p>
            <a:r>
              <a:rPr lang="en-IN" sz="2400" dirty="0">
                <a:solidFill>
                  <a:schemeClr val="accent1">
                    <a:lumMod val="75000"/>
                  </a:schemeClr>
                </a:solidFill>
              </a:rPr>
              <a:t>     calculations are performed by  computer rather  than manually.</a:t>
            </a:r>
          </a:p>
        </p:txBody>
      </p:sp>
      <p:sp>
        <p:nvSpPr>
          <p:cNvPr id="13" name="TextBox 12">
            <a:extLst>
              <a:ext uri="{FF2B5EF4-FFF2-40B4-BE49-F238E27FC236}">
                <a16:creationId xmlns:a16="http://schemas.microsoft.com/office/drawing/2014/main" id="{27336910-A535-44D8-8CF8-F7C4C082A83C}"/>
              </a:ext>
            </a:extLst>
          </p:cNvPr>
          <p:cNvSpPr txBox="1"/>
          <p:nvPr/>
        </p:nvSpPr>
        <p:spPr>
          <a:xfrm>
            <a:off x="596245" y="2351782"/>
            <a:ext cx="10433116" cy="2985433"/>
          </a:xfrm>
          <a:prstGeom prst="rect">
            <a:avLst/>
          </a:prstGeom>
          <a:noFill/>
        </p:spPr>
        <p:txBody>
          <a:bodyPr wrap="square">
            <a:spAutoFit/>
          </a:bodyPr>
          <a:lstStyle/>
          <a:p>
            <a:r>
              <a:rPr lang="en-US" sz="2000" dirty="0">
                <a:solidFill>
                  <a:srgbClr val="7030A0"/>
                </a:solidFill>
              </a:rPr>
              <a:t>2)  </a:t>
            </a:r>
            <a:r>
              <a:rPr lang="en-US" sz="2400" dirty="0">
                <a:solidFill>
                  <a:schemeClr val="accent1">
                    <a:lumMod val="75000"/>
                  </a:schemeClr>
                </a:solidFill>
              </a:rPr>
              <a:t>There will  be  no paper work involved; all processes are  performed by    </a:t>
            </a:r>
          </a:p>
          <a:p>
            <a:r>
              <a:rPr lang="en-US" sz="2400" dirty="0">
                <a:solidFill>
                  <a:schemeClr val="accent1">
                    <a:lumMod val="75000"/>
                  </a:schemeClr>
                </a:solidFill>
              </a:rPr>
              <a:t>    computer. This will  help protect against  loss  of data</a:t>
            </a:r>
            <a:r>
              <a:rPr lang="en-US" sz="2000" dirty="0"/>
              <a:t>. </a:t>
            </a:r>
          </a:p>
          <a:p>
            <a:endParaRPr lang="en-US" sz="2000" dirty="0"/>
          </a:p>
          <a:p>
            <a:r>
              <a:rPr lang="en-US" sz="2000" dirty="0">
                <a:solidFill>
                  <a:srgbClr val="7030A0"/>
                </a:solidFill>
              </a:rPr>
              <a:t>3)   </a:t>
            </a:r>
            <a:r>
              <a:rPr lang="en-US" sz="2400" dirty="0">
                <a:solidFill>
                  <a:schemeClr val="accent1">
                    <a:lumMod val="75000"/>
                  </a:schemeClr>
                </a:solidFill>
              </a:rPr>
              <a:t>The computerized processes will  be  performed more  quickly  and accurately    </a:t>
            </a:r>
          </a:p>
          <a:p>
            <a:r>
              <a:rPr lang="en-US" sz="2400" dirty="0">
                <a:solidFill>
                  <a:schemeClr val="accent1">
                    <a:lumMod val="75000"/>
                  </a:schemeClr>
                </a:solidFill>
              </a:rPr>
              <a:t>     than the previous  system. </a:t>
            </a:r>
          </a:p>
          <a:p>
            <a:endParaRPr lang="en-US" sz="2400" dirty="0">
              <a:solidFill>
                <a:schemeClr val="accent1">
                  <a:lumMod val="75000"/>
                </a:schemeClr>
              </a:solidFill>
            </a:endParaRPr>
          </a:p>
          <a:p>
            <a:r>
              <a:rPr lang="en-US" sz="2400" dirty="0">
                <a:solidFill>
                  <a:srgbClr val="7030A0"/>
                </a:solidFill>
              </a:rPr>
              <a:t>4) </a:t>
            </a:r>
            <a:r>
              <a:rPr lang="en-US" sz="2400" dirty="0">
                <a:solidFill>
                  <a:schemeClr val="accent1">
                    <a:lumMod val="75000"/>
                  </a:schemeClr>
                </a:solidFill>
              </a:rPr>
              <a:t>The proposed  system eliminates the  notice  board.  Absentee  rates can be     </a:t>
            </a:r>
          </a:p>
          <a:p>
            <a:r>
              <a:rPr lang="en-US" sz="2400" dirty="0">
                <a:solidFill>
                  <a:schemeClr val="accent1">
                    <a:lumMod val="75000"/>
                  </a:schemeClr>
                </a:solidFill>
              </a:rPr>
              <a:t>    viewed weekly by  scanning  an easily  accessible QR  code. </a:t>
            </a:r>
            <a:endParaRPr lang="en-IN" sz="2000" dirty="0">
              <a:solidFill>
                <a:schemeClr val="accent1">
                  <a:lumMod val="75000"/>
                </a:schemeClr>
              </a:solidFill>
            </a:endParaRPr>
          </a:p>
        </p:txBody>
      </p:sp>
    </p:spTree>
    <p:extLst>
      <p:ext uri="{BB962C8B-B14F-4D97-AF65-F5344CB8AC3E}">
        <p14:creationId xmlns:p14="http://schemas.microsoft.com/office/powerpoint/2010/main" val="258416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t="-9000" b="-9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351E875-1BC5-4446-A1D1-0896460CC35A}"/>
              </a:ext>
            </a:extLst>
          </p:cNvPr>
          <p:cNvSpPr txBox="1"/>
          <p:nvPr/>
        </p:nvSpPr>
        <p:spPr>
          <a:xfrm>
            <a:off x="3708400" y="2329934"/>
            <a:ext cx="6096000" cy="1200329"/>
          </a:xfrm>
          <a:prstGeom prst="rect">
            <a:avLst/>
          </a:prstGeom>
          <a:noFill/>
        </p:spPr>
        <p:txBody>
          <a:bodyPr wrap="square">
            <a:spAutoFit/>
          </a:bodyPr>
          <a:lstStyle/>
          <a:p>
            <a:r>
              <a:rPr lang="en-US" sz="7200" dirty="0">
                <a:solidFill>
                  <a:schemeClr val="bg1"/>
                </a:solidFill>
                <a:latin typeface="Bauhaus 93" panose="04030905020B02020C02" pitchFamily="82" charset="0"/>
              </a:rPr>
              <a:t>THANK YOU</a:t>
            </a:r>
            <a:endParaRPr lang="en-IN" sz="7200" dirty="0">
              <a:solidFill>
                <a:schemeClr val="bg1"/>
              </a:solidFill>
              <a:latin typeface="Bauhaus 93" panose="04030905020B02020C02" pitchFamily="82" charset="0"/>
            </a:endParaRPr>
          </a:p>
        </p:txBody>
      </p:sp>
    </p:spTree>
    <p:extLst>
      <p:ext uri="{BB962C8B-B14F-4D97-AF65-F5344CB8AC3E}">
        <p14:creationId xmlns:p14="http://schemas.microsoft.com/office/powerpoint/2010/main" val="11081111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29409-684E-49D0-A4D4-6E35D286550A}"/>
              </a:ext>
            </a:extLst>
          </p:cNvPr>
          <p:cNvSpPr txBox="1"/>
          <p:nvPr/>
        </p:nvSpPr>
        <p:spPr>
          <a:xfrm>
            <a:off x="6847840" y="748715"/>
            <a:ext cx="6096000" cy="4247317"/>
          </a:xfrm>
          <a:prstGeom prst="rect">
            <a:avLst/>
          </a:prstGeom>
          <a:noFill/>
        </p:spPr>
        <p:txBody>
          <a:bodyPr wrap="square">
            <a:spAutoFit/>
          </a:bodyPr>
          <a:lstStyle/>
          <a:p>
            <a:r>
              <a:rPr lang="en-IN" sz="5400" dirty="0">
                <a:solidFill>
                  <a:schemeClr val="bg1"/>
                </a:solidFill>
                <a:latin typeface="Arial Black" panose="020B0A04020102020204" pitchFamily="34" charset="0"/>
              </a:rPr>
              <a:t>SMART ATTENDANCE SYSTEM </a:t>
            </a:r>
          </a:p>
          <a:p>
            <a:r>
              <a:rPr lang="en-IN" sz="5400" dirty="0">
                <a:solidFill>
                  <a:schemeClr val="bg1"/>
                </a:solidFill>
                <a:latin typeface="Arial Black" panose="020B0A04020102020204" pitchFamily="34" charset="0"/>
              </a:rPr>
              <a:t>USING QR CODE </a:t>
            </a:r>
            <a:endParaRPr lang="en-IN" sz="5400" dirty="0">
              <a:solidFill>
                <a:schemeClr val="bg1"/>
              </a:solidFill>
            </a:endParaRPr>
          </a:p>
        </p:txBody>
      </p:sp>
    </p:spTree>
    <p:extLst>
      <p:ext uri="{BB962C8B-B14F-4D97-AF65-F5344CB8AC3E}">
        <p14:creationId xmlns:p14="http://schemas.microsoft.com/office/powerpoint/2010/main" val="81796275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96433E-135B-4ED5-8D56-BDACCAF3481B}"/>
              </a:ext>
            </a:extLst>
          </p:cNvPr>
          <p:cNvSpPr txBox="1"/>
          <p:nvPr/>
        </p:nvSpPr>
        <p:spPr>
          <a:xfrm>
            <a:off x="2840098" y="276384"/>
            <a:ext cx="8431448" cy="769441"/>
          </a:xfrm>
          <a:prstGeom prst="rect">
            <a:avLst/>
          </a:prstGeom>
          <a:noFill/>
        </p:spPr>
        <p:txBody>
          <a:bodyPr wrap="square">
            <a:spAutoFit/>
          </a:bodyPr>
          <a:lstStyle/>
          <a:p>
            <a:r>
              <a:rPr lang="en-US" sz="4400" b="1" dirty="0">
                <a:solidFill>
                  <a:schemeClr val="bg1"/>
                </a:solidFill>
                <a:latin typeface="Arial Black" panose="020B0A04020102020204" pitchFamily="34" charset="0"/>
              </a:rPr>
              <a:t>T</a:t>
            </a:r>
            <a:r>
              <a:rPr lang="en-IN" sz="4400" b="1" dirty="0">
                <a:solidFill>
                  <a:schemeClr val="bg1"/>
                </a:solidFill>
                <a:latin typeface="Arial Black" panose="020B0A04020102020204" pitchFamily="34" charset="0"/>
              </a:rPr>
              <a:t>ABLE </a:t>
            </a:r>
            <a:r>
              <a:rPr lang="en-IN" sz="4400" b="1" dirty="0">
                <a:solidFill>
                  <a:srgbClr val="FF0000"/>
                </a:solidFill>
                <a:latin typeface="Arial Black" panose="020B0A04020102020204" pitchFamily="34" charset="0"/>
              </a:rPr>
              <a:t>OF</a:t>
            </a:r>
            <a:r>
              <a:rPr lang="en-IN" sz="4400" b="1" dirty="0">
                <a:latin typeface="Arial Black" panose="020B0A04020102020204" pitchFamily="34" charset="0"/>
              </a:rPr>
              <a:t> </a:t>
            </a:r>
            <a:r>
              <a:rPr lang="en-IN" sz="4400" b="1" dirty="0">
                <a:solidFill>
                  <a:srgbClr val="00B0F0"/>
                </a:solidFill>
                <a:latin typeface="Arial Black" panose="020B0A04020102020204" pitchFamily="34" charset="0"/>
              </a:rPr>
              <a:t>CONTENTS</a:t>
            </a:r>
            <a:endParaRPr lang="en-IN" sz="4400" b="1" dirty="0">
              <a:solidFill>
                <a:srgbClr val="00B0F0"/>
              </a:solidFill>
            </a:endParaRPr>
          </a:p>
        </p:txBody>
      </p:sp>
      <p:sp>
        <p:nvSpPr>
          <p:cNvPr id="5" name="TextBox 4">
            <a:extLst>
              <a:ext uri="{FF2B5EF4-FFF2-40B4-BE49-F238E27FC236}">
                <a16:creationId xmlns:a16="http://schemas.microsoft.com/office/drawing/2014/main" id="{3420FD04-D9CD-4FDC-8A5E-91AE49392D61}"/>
              </a:ext>
            </a:extLst>
          </p:cNvPr>
          <p:cNvSpPr txBox="1"/>
          <p:nvPr/>
        </p:nvSpPr>
        <p:spPr>
          <a:xfrm>
            <a:off x="816745" y="1515177"/>
            <a:ext cx="8431449" cy="3970318"/>
          </a:xfrm>
          <a:prstGeom prst="rect">
            <a:avLst/>
          </a:prstGeom>
          <a:noFill/>
        </p:spPr>
        <p:txBody>
          <a:bodyPr wrap="square">
            <a:spAutoFit/>
          </a:bodyPr>
          <a:lstStyle/>
          <a:p>
            <a:r>
              <a:rPr lang="en-US" sz="3600" dirty="0">
                <a:solidFill>
                  <a:schemeClr val="bg1"/>
                </a:solidFill>
                <a:latin typeface="Bahnschrift" panose="020B0502040204020203" pitchFamily="34" charset="0"/>
              </a:rPr>
              <a:t>1</a:t>
            </a:r>
            <a:r>
              <a:rPr lang="en-IN" sz="3600" dirty="0">
                <a:solidFill>
                  <a:schemeClr val="bg1"/>
                </a:solidFill>
                <a:latin typeface="Bahnschrift" panose="020B0502040204020203" pitchFamily="34" charset="0"/>
              </a:rPr>
              <a:t> . INTRODUCTION </a:t>
            </a:r>
          </a:p>
          <a:p>
            <a:endParaRPr lang="en-IN" sz="3600" dirty="0">
              <a:solidFill>
                <a:schemeClr val="bg1"/>
              </a:solidFill>
              <a:latin typeface="Bahnschrift" panose="020B0502040204020203" pitchFamily="34" charset="0"/>
            </a:endParaRPr>
          </a:p>
          <a:p>
            <a:r>
              <a:rPr lang="en-IN" sz="3600" dirty="0">
                <a:solidFill>
                  <a:schemeClr val="bg1"/>
                </a:solidFill>
                <a:latin typeface="Bahnschrift" panose="020B0502040204020203" pitchFamily="34" charset="0"/>
              </a:rPr>
              <a:t>2 . METHODOLOGY</a:t>
            </a:r>
          </a:p>
          <a:p>
            <a:endParaRPr lang="en-IN" sz="3600" dirty="0">
              <a:solidFill>
                <a:schemeClr val="bg1"/>
              </a:solidFill>
              <a:latin typeface="Bahnschrift" panose="020B0502040204020203" pitchFamily="34" charset="0"/>
            </a:endParaRPr>
          </a:p>
          <a:p>
            <a:r>
              <a:rPr lang="en-IN" sz="3600" dirty="0">
                <a:solidFill>
                  <a:schemeClr val="bg1"/>
                </a:solidFill>
                <a:latin typeface="Bahnschrift" panose="020B0502040204020203" pitchFamily="34" charset="0"/>
              </a:rPr>
              <a:t>3 . SPECIFICATION</a:t>
            </a:r>
          </a:p>
          <a:p>
            <a:endParaRPr lang="en-IN" sz="3600" dirty="0">
              <a:solidFill>
                <a:schemeClr val="bg1"/>
              </a:solidFill>
              <a:latin typeface="Bahnschrift" panose="020B0502040204020203" pitchFamily="34" charset="0"/>
            </a:endParaRPr>
          </a:p>
          <a:p>
            <a:r>
              <a:rPr lang="en-IN" sz="3600" dirty="0">
                <a:solidFill>
                  <a:schemeClr val="bg1"/>
                </a:solidFill>
                <a:latin typeface="Bahnschrift" panose="020B0502040204020203" pitchFamily="34" charset="0"/>
              </a:rPr>
              <a:t>4 . SCOPE AND APPLICATION</a:t>
            </a:r>
          </a:p>
        </p:txBody>
      </p:sp>
    </p:spTree>
    <p:extLst>
      <p:ext uri="{BB962C8B-B14F-4D97-AF65-F5344CB8AC3E}">
        <p14:creationId xmlns:p14="http://schemas.microsoft.com/office/powerpoint/2010/main" val="25990871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t="-13000" b="-13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F53485-49BA-4FBC-B271-E49586F2FA78}"/>
              </a:ext>
            </a:extLst>
          </p:cNvPr>
          <p:cNvSpPr txBox="1"/>
          <p:nvPr/>
        </p:nvSpPr>
        <p:spPr>
          <a:xfrm>
            <a:off x="2743200" y="2454701"/>
            <a:ext cx="6705600" cy="1200329"/>
          </a:xfrm>
          <a:prstGeom prst="rect">
            <a:avLst/>
          </a:prstGeom>
          <a:noFill/>
        </p:spPr>
        <p:txBody>
          <a:bodyPr wrap="square">
            <a:spAutoFit/>
          </a:bodyPr>
          <a:lstStyle/>
          <a:p>
            <a:r>
              <a:rPr lang="en-IN" sz="7200" dirty="0">
                <a:solidFill>
                  <a:schemeClr val="bg1"/>
                </a:solidFill>
                <a:latin typeface="Bauhaus 93" panose="04030905020B02020C02" pitchFamily="82" charset="0"/>
              </a:rPr>
              <a:t>INTRODUCTION</a:t>
            </a:r>
            <a:endParaRPr lang="en-IN" sz="7200" dirty="0">
              <a:latin typeface="Bauhaus 93" panose="04030905020B02020C02" pitchFamily="82" charset="0"/>
            </a:endParaRPr>
          </a:p>
        </p:txBody>
      </p:sp>
    </p:spTree>
    <p:extLst>
      <p:ext uri="{BB962C8B-B14F-4D97-AF65-F5344CB8AC3E}">
        <p14:creationId xmlns:p14="http://schemas.microsoft.com/office/powerpoint/2010/main" val="1432192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34CFB7-4AEC-4962-A3D4-69E91EE660B8}"/>
              </a:ext>
            </a:extLst>
          </p:cNvPr>
          <p:cNvSpPr txBox="1"/>
          <p:nvPr/>
        </p:nvSpPr>
        <p:spPr>
          <a:xfrm>
            <a:off x="221673" y="318655"/>
            <a:ext cx="11748654" cy="5170646"/>
          </a:xfrm>
          <a:prstGeom prst="rect">
            <a:avLst/>
          </a:prstGeom>
          <a:noFill/>
        </p:spPr>
        <p:txBody>
          <a:bodyPr wrap="square" rtlCol="0">
            <a:spAutoFit/>
          </a:bodyPr>
          <a:lstStyle/>
          <a:p>
            <a:r>
              <a:rPr lang="en-IN" sz="3200" b="1" dirty="0">
                <a:solidFill>
                  <a:srgbClr val="FF0000"/>
                </a:solidFill>
                <a:latin typeface="Bahnschrift" panose="020B0502040204020203" pitchFamily="34" charset="0"/>
              </a:rPr>
              <a:t>PROBLEM</a:t>
            </a:r>
            <a:r>
              <a:rPr lang="en-IN" sz="3200" b="1" dirty="0">
                <a:solidFill>
                  <a:schemeClr val="accent3">
                    <a:lumMod val="75000"/>
                  </a:schemeClr>
                </a:solidFill>
                <a:latin typeface="Bahnschrift" panose="020B0502040204020203" pitchFamily="34" charset="0"/>
              </a:rPr>
              <a:t> </a:t>
            </a:r>
            <a:r>
              <a:rPr lang="en-IN" sz="3200" b="1" dirty="0">
                <a:solidFill>
                  <a:schemeClr val="accent1"/>
                </a:solidFill>
                <a:latin typeface="Bahnschrift" panose="020B0502040204020203" pitchFamily="34" charset="0"/>
              </a:rPr>
              <a:t>STATEMENT :-</a:t>
            </a:r>
          </a:p>
          <a:p>
            <a:endParaRPr lang="en-IN" sz="3200" dirty="0">
              <a:solidFill>
                <a:schemeClr val="accent3">
                  <a:lumMod val="75000"/>
                </a:schemeClr>
              </a:solidFill>
              <a:latin typeface="Bahnschrift" panose="020B0502040204020203" pitchFamily="34" charset="0"/>
            </a:endParaRPr>
          </a:p>
          <a:p>
            <a:r>
              <a:rPr lang="en-IN" sz="2400" dirty="0">
                <a:latin typeface="Bahnschrift" panose="020B0502040204020203" pitchFamily="34" charset="0"/>
              </a:rPr>
              <a:t>The process of taking students’ attendance in higher education is time-consuming and inefficient. The process becomes harder to manage when the class size is big. Prevention of cheating on attendance is even harder to control. After each class lecturer has to record attendance is even harder to control. After each class, lecturers have to record the attendance to a related web-based system according to the attendance sheets. The whole attendance-taking process is consuming the valuable time of lecturers. With all the problems mentioned above, universities are not changing the way they record attendance.</a:t>
            </a:r>
          </a:p>
          <a:p>
            <a:endParaRPr lang="en-IN" b="1" dirty="0">
              <a:latin typeface="Bahnschrift" panose="020B0502040204020203" pitchFamily="34" charset="0"/>
            </a:endParaRPr>
          </a:p>
          <a:p>
            <a:r>
              <a:rPr lang="en-IN" sz="3200" b="1" dirty="0">
                <a:solidFill>
                  <a:srgbClr val="FF0000"/>
                </a:solidFill>
                <a:latin typeface="Bahnschrift" panose="020B0502040204020203" pitchFamily="34" charset="0"/>
              </a:rPr>
              <a:t>GOAL:-</a:t>
            </a:r>
          </a:p>
          <a:p>
            <a:r>
              <a:rPr lang="en-IN" sz="2400" dirty="0">
                <a:latin typeface="Bahnschrift" panose="020B0502040204020203" pitchFamily="34" charset="0"/>
              </a:rPr>
              <a:t>Reduce administrative and lecturers </a:t>
            </a:r>
            <a:r>
              <a:rPr lang="en-IN" sz="2400" dirty="0" err="1">
                <a:latin typeface="Bahnschrift" panose="020B0502040204020203" pitchFamily="34" charset="0"/>
              </a:rPr>
              <a:t>labor</a:t>
            </a:r>
            <a:r>
              <a:rPr lang="en-IN" sz="2400" dirty="0">
                <a:latin typeface="Bahnschrift" panose="020B0502040204020203" pitchFamily="34" charset="0"/>
              </a:rPr>
              <a:t> manually and minimize paper usage.</a:t>
            </a:r>
          </a:p>
        </p:txBody>
      </p:sp>
    </p:spTree>
    <p:extLst>
      <p:ext uri="{BB962C8B-B14F-4D97-AF65-F5344CB8AC3E}">
        <p14:creationId xmlns:p14="http://schemas.microsoft.com/office/powerpoint/2010/main" val="6637886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alphaModFix amt="91000"/>
          </a:blip>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FA1BC8-540B-45F6-A4B9-7AA5B0A0CB53}"/>
              </a:ext>
            </a:extLst>
          </p:cNvPr>
          <p:cNvSpPr txBox="1"/>
          <p:nvPr/>
        </p:nvSpPr>
        <p:spPr>
          <a:xfrm>
            <a:off x="4460648" y="-233769"/>
            <a:ext cx="5720080" cy="2123658"/>
          </a:xfrm>
          <a:prstGeom prst="rect">
            <a:avLst/>
          </a:prstGeom>
          <a:noFill/>
        </p:spPr>
        <p:txBody>
          <a:bodyPr wrap="square" rtlCol="0">
            <a:spAutoFit/>
          </a:bodyPr>
          <a:lstStyle/>
          <a:p>
            <a:r>
              <a:rPr lang="en-IN" sz="4400" b="1" dirty="0">
                <a:solidFill>
                  <a:srgbClr val="FF0000"/>
                </a:solidFill>
              </a:rPr>
              <a:t>                                                         OBJECTIVE</a:t>
            </a:r>
            <a:endParaRPr lang="en-IN" sz="4400" dirty="0"/>
          </a:p>
          <a:p>
            <a:endParaRPr lang="en-IN" sz="4400" b="1" dirty="0">
              <a:solidFill>
                <a:srgbClr val="FF0000"/>
              </a:solidFill>
            </a:endParaRPr>
          </a:p>
        </p:txBody>
      </p:sp>
      <p:sp>
        <p:nvSpPr>
          <p:cNvPr id="3" name="TextBox 2">
            <a:extLst>
              <a:ext uri="{FF2B5EF4-FFF2-40B4-BE49-F238E27FC236}">
                <a16:creationId xmlns:a16="http://schemas.microsoft.com/office/drawing/2014/main" id="{0644F4EC-C71F-41B7-99B0-FFEDD453603B}"/>
              </a:ext>
            </a:extLst>
          </p:cNvPr>
          <p:cNvSpPr txBox="1"/>
          <p:nvPr/>
        </p:nvSpPr>
        <p:spPr>
          <a:xfrm>
            <a:off x="110836" y="1309153"/>
            <a:ext cx="11582400" cy="2308324"/>
          </a:xfrm>
          <a:prstGeom prst="rect">
            <a:avLst/>
          </a:prstGeom>
          <a:noFill/>
        </p:spPr>
        <p:txBody>
          <a:bodyPr wrap="square" rtlCol="0">
            <a:spAutoFit/>
          </a:bodyPr>
          <a:lstStyle/>
          <a:p>
            <a:pPr marL="342900" indent="-342900">
              <a:buFontTx/>
              <a:buChar char="-"/>
            </a:pPr>
            <a:r>
              <a:rPr lang="en-IN" sz="2400" dirty="0">
                <a:latin typeface="Bahnschrift" panose="020B0502040204020203" pitchFamily="34" charset="0"/>
              </a:rPr>
              <a:t>To simplify the current attendance-taking process by automating the process using QR code scanning.</a:t>
            </a:r>
          </a:p>
          <a:p>
            <a:pPr marL="342900" indent="-342900">
              <a:buFontTx/>
              <a:buChar char="-"/>
            </a:pPr>
            <a:r>
              <a:rPr lang="en-IN" sz="2400" dirty="0">
                <a:latin typeface="Bahnschrift" panose="020B0502040204020203" pitchFamily="34" charset="0"/>
              </a:rPr>
              <a:t>Increase the transparency of attendance records by enabling students and lecturers to view attendance records anytime.</a:t>
            </a:r>
          </a:p>
          <a:p>
            <a:pPr marL="342900" indent="-342900">
              <a:buFontTx/>
              <a:buChar char="-"/>
            </a:pPr>
            <a:r>
              <a:rPr lang="en-IN" sz="2400" dirty="0">
                <a:latin typeface="Bahnschrift" panose="020B0502040204020203" pitchFamily="34" charset="0"/>
              </a:rPr>
              <a:t>Reduce cheating on attendance by enforcing cheat detections.</a:t>
            </a:r>
          </a:p>
          <a:p>
            <a:pPr marL="342900" indent="-342900">
              <a:buFontTx/>
              <a:buChar char="-"/>
            </a:pPr>
            <a:r>
              <a:rPr lang="en-IN" sz="2400" dirty="0">
                <a:latin typeface="Bahnschrift" panose="020B0502040204020203" pitchFamily="34" charset="0"/>
              </a:rPr>
              <a:t>Minimise paper usage by eliminating the need for attendance sheets. </a:t>
            </a:r>
          </a:p>
        </p:txBody>
      </p:sp>
      <p:sp>
        <p:nvSpPr>
          <p:cNvPr id="35" name="TextBox 34">
            <a:extLst>
              <a:ext uri="{FF2B5EF4-FFF2-40B4-BE49-F238E27FC236}">
                <a16:creationId xmlns:a16="http://schemas.microsoft.com/office/drawing/2014/main" id="{0894D2AF-7681-4E5F-9E3D-5FCB7DA19746}"/>
              </a:ext>
            </a:extLst>
          </p:cNvPr>
          <p:cNvSpPr txBox="1"/>
          <p:nvPr/>
        </p:nvSpPr>
        <p:spPr>
          <a:xfrm>
            <a:off x="4563953" y="3617477"/>
            <a:ext cx="4152030" cy="707886"/>
          </a:xfrm>
          <a:prstGeom prst="rect">
            <a:avLst/>
          </a:prstGeom>
          <a:noFill/>
        </p:spPr>
        <p:txBody>
          <a:bodyPr wrap="square" rtlCol="0">
            <a:spAutoFit/>
          </a:bodyPr>
          <a:lstStyle/>
          <a:p>
            <a:r>
              <a:rPr lang="en-IN" sz="4000" dirty="0">
                <a:solidFill>
                  <a:schemeClr val="bg2">
                    <a:lumMod val="10000"/>
                  </a:schemeClr>
                </a:solidFill>
              </a:rPr>
              <a:t>QR -CODES</a:t>
            </a:r>
          </a:p>
        </p:txBody>
      </p:sp>
      <p:pic>
        <p:nvPicPr>
          <p:cNvPr id="14" name="Picture 13">
            <a:extLst>
              <a:ext uri="{FF2B5EF4-FFF2-40B4-BE49-F238E27FC236}">
                <a16:creationId xmlns:a16="http://schemas.microsoft.com/office/drawing/2014/main" id="{5D7A4D9E-3192-4A5F-8990-1F2A34205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8190" y="4325363"/>
            <a:ext cx="6410325" cy="1962150"/>
          </a:xfrm>
          <a:prstGeom prst="rect">
            <a:avLst/>
          </a:prstGeom>
        </p:spPr>
      </p:pic>
    </p:spTree>
    <p:extLst>
      <p:ext uri="{BB962C8B-B14F-4D97-AF65-F5344CB8AC3E}">
        <p14:creationId xmlns:p14="http://schemas.microsoft.com/office/powerpoint/2010/main" val="282957730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0BC5B5-4794-4943-9B9E-698638485691}"/>
              </a:ext>
            </a:extLst>
          </p:cNvPr>
          <p:cNvSpPr txBox="1"/>
          <p:nvPr/>
        </p:nvSpPr>
        <p:spPr>
          <a:xfrm>
            <a:off x="2552232" y="2558247"/>
            <a:ext cx="9978779" cy="1200329"/>
          </a:xfrm>
          <a:prstGeom prst="rect">
            <a:avLst/>
          </a:prstGeom>
          <a:noFill/>
        </p:spPr>
        <p:txBody>
          <a:bodyPr wrap="square">
            <a:spAutoFit/>
          </a:bodyPr>
          <a:lstStyle/>
          <a:p>
            <a:r>
              <a:rPr lang="en-IN" sz="7200" dirty="0">
                <a:solidFill>
                  <a:schemeClr val="bg1"/>
                </a:solidFill>
                <a:latin typeface="Bauhaus 93" panose="04030905020B02020C02" pitchFamily="82" charset="0"/>
              </a:rPr>
              <a:t>METHODOLOGY</a:t>
            </a:r>
          </a:p>
        </p:txBody>
      </p:sp>
    </p:spTree>
    <p:extLst>
      <p:ext uri="{BB962C8B-B14F-4D97-AF65-F5344CB8AC3E}">
        <p14:creationId xmlns:p14="http://schemas.microsoft.com/office/powerpoint/2010/main" val="2372360753"/>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B81E1-1C42-4309-A773-60C20415DEAE}"/>
              </a:ext>
            </a:extLst>
          </p:cNvPr>
          <p:cNvSpPr txBox="1"/>
          <p:nvPr/>
        </p:nvSpPr>
        <p:spPr>
          <a:xfrm>
            <a:off x="490333" y="53626"/>
            <a:ext cx="12787745" cy="584775"/>
          </a:xfrm>
          <a:prstGeom prst="rect">
            <a:avLst/>
          </a:prstGeom>
          <a:noFill/>
        </p:spPr>
        <p:txBody>
          <a:bodyPr wrap="square" rtlCol="0">
            <a:spAutoFit/>
          </a:bodyPr>
          <a:lstStyle/>
          <a:p>
            <a:r>
              <a:rPr lang="en-IN" sz="3200" b="1" dirty="0">
                <a:solidFill>
                  <a:srgbClr val="FF0000"/>
                </a:solidFill>
              </a:rPr>
              <a:t>The proposed </a:t>
            </a:r>
            <a:r>
              <a:rPr lang="en-IN" sz="3200" b="1" dirty="0">
                <a:solidFill>
                  <a:srgbClr val="00B0F0"/>
                </a:solidFill>
              </a:rPr>
              <a:t>solution is by taking </a:t>
            </a:r>
            <a:r>
              <a:rPr lang="en-IN" sz="3200" b="1" dirty="0">
                <a:solidFill>
                  <a:srgbClr val="002060"/>
                </a:solidFill>
              </a:rPr>
              <a:t>attendance using QR code </a:t>
            </a:r>
          </a:p>
        </p:txBody>
      </p:sp>
      <p:sp>
        <p:nvSpPr>
          <p:cNvPr id="5" name="TextBox 4">
            <a:extLst>
              <a:ext uri="{FF2B5EF4-FFF2-40B4-BE49-F238E27FC236}">
                <a16:creationId xmlns:a16="http://schemas.microsoft.com/office/drawing/2014/main" id="{4FD4C02E-E4C1-457D-8F57-133E9B9E46D6}"/>
              </a:ext>
            </a:extLst>
          </p:cNvPr>
          <p:cNvSpPr txBox="1"/>
          <p:nvPr/>
        </p:nvSpPr>
        <p:spPr>
          <a:xfrm>
            <a:off x="380845" y="797320"/>
            <a:ext cx="10224655" cy="461665"/>
          </a:xfrm>
          <a:prstGeom prst="rect">
            <a:avLst/>
          </a:prstGeom>
          <a:noFill/>
        </p:spPr>
        <p:txBody>
          <a:bodyPr wrap="square" rtlCol="0">
            <a:spAutoFit/>
          </a:bodyPr>
          <a:lstStyle/>
          <a:p>
            <a:r>
              <a:rPr lang="en-IN" sz="2400" dirty="0"/>
              <a:t>HOW TO IMPLEMENT:-</a:t>
            </a:r>
          </a:p>
        </p:txBody>
      </p:sp>
      <p:sp>
        <p:nvSpPr>
          <p:cNvPr id="6" name="Rectangle: Rounded Corners 5">
            <a:extLst>
              <a:ext uri="{FF2B5EF4-FFF2-40B4-BE49-F238E27FC236}">
                <a16:creationId xmlns:a16="http://schemas.microsoft.com/office/drawing/2014/main" id="{275BF673-78EB-4CA2-ABB9-77323FFCB25E}"/>
              </a:ext>
            </a:extLst>
          </p:cNvPr>
          <p:cNvSpPr/>
          <p:nvPr/>
        </p:nvSpPr>
        <p:spPr>
          <a:xfrm>
            <a:off x="4015755" y="1722429"/>
            <a:ext cx="997527" cy="156556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90219A2C-FE61-4D10-8B8E-E9D80D3127D6}"/>
              </a:ext>
            </a:extLst>
          </p:cNvPr>
          <p:cNvSpPr/>
          <p:nvPr/>
        </p:nvSpPr>
        <p:spPr>
          <a:xfrm>
            <a:off x="4140444" y="1819410"/>
            <a:ext cx="748148" cy="13715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Oval 7">
            <a:extLst>
              <a:ext uri="{FF2B5EF4-FFF2-40B4-BE49-F238E27FC236}">
                <a16:creationId xmlns:a16="http://schemas.microsoft.com/office/drawing/2014/main" id="{ABE26989-84D4-4BD2-8F1F-3A53BBF2D2B5}"/>
              </a:ext>
            </a:extLst>
          </p:cNvPr>
          <p:cNvSpPr/>
          <p:nvPr/>
        </p:nvSpPr>
        <p:spPr>
          <a:xfrm>
            <a:off x="4417536" y="3156373"/>
            <a:ext cx="193964" cy="1662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99248B3C-B3C2-4521-94EC-4FA6D9E57FF6}"/>
              </a:ext>
            </a:extLst>
          </p:cNvPr>
          <p:cNvCxnSpPr>
            <a:stCxn id="6" idx="1"/>
          </p:cNvCxnSpPr>
          <p:nvPr/>
        </p:nvCxnSpPr>
        <p:spPr>
          <a:xfrm flipH="1" flipV="1">
            <a:off x="1438809" y="2505209"/>
            <a:ext cx="257694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0497D5-26A2-4ABC-8E79-74B2C2F12163}"/>
              </a:ext>
            </a:extLst>
          </p:cNvPr>
          <p:cNvCxnSpPr>
            <a:cxnSpLocks/>
          </p:cNvCxnSpPr>
          <p:nvPr/>
        </p:nvCxnSpPr>
        <p:spPr>
          <a:xfrm flipV="1">
            <a:off x="1424955" y="2505209"/>
            <a:ext cx="0" cy="6858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A5D60A4-A66E-4D78-BB6F-2E6AC07AC28B}"/>
              </a:ext>
            </a:extLst>
          </p:cNvPr>
          <p:cNvCxnSpPr>
            <a:cxnSpLocks/>
            <a:stCxn id="6" idx="3"/>
          </p:cNvCxnSpPr>
          <p:nvPr/>
        </p:nvCxnSpPr>
        <p:spPr>
          <a:xfrm flipV="1">
            <a:off x="5013282" y="2505209"/>
            <a:ext cx="270510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D6F9630-50A3-4A2C-80A0-124A9F4677BD}"/>
              </a:ext>
            </a:extLst>
          </p:cNvPr>
          <p:cNvCxnSpPr>
            <a:cxnSpLocks/>
          </p:cNvCxnSpPr>
          <p:nvPr/>
        </p:nvCxnSpPr>
        <p:spPr>
          <a:xfrm>
            <a:off x="7718382" y="2505209"/>
            <a:ext cx="0" cy="70189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hought Bubble: Cloud 31">
            <a:extLst>
              <a:ext uri="{FF2B5EF4-FFF2-40B4-BE49-F238E27FC236}">
                <a16:creationId xmlns:a16="http://schemas.microsoft.com/office/drawing/2014/main" id="{5D5F7967-84D9-466C-B9DB-39958899FECB}"/>
              </a:ext>
            </a:extLst>
          </p:cNvPr>
          <p:cNvSpPr/>
          <p:nvPr/>
        </p:nvSpPr>
        <p:spPr>
          <a:xfrm>
            <a:off x="7330448" y="3156373"/>
            <a:ext cx="1122216" cy="65116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hought Bubble: Cloud 32">
            <a:extLst>
              <a:ext uri="{FF2B5EF4-FFF2-40B4-BE49-F238E27FC236}">
                <a16:creationId xmlns:a16="http://schemas.microsoft.com/office/drawing/2014/main" id="{548CB105-4061-4132-A89B-4064875CC680}"/>
              </a:ext>
            </a:extLst>
          </p:cNvPr>
          <p:cNvSpPr/>
          <p:nvPr/>
        </p:nvSpPr>
        <p:spPr>
          <a:xfrm>
            <a:off x="7157274" y="3588327"/>
            <a:ext cx="1122216" cy="65116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6754A72A-5A41-4949-AF23-E62B917BC96B}"/>
              </a:ext>
            </a:extLst>
          </p:cNvPr>
          <p:cNvCxnSpPr>
            <a:cxnSpLocks/>
            <a:endCxn id="36" idx="2"/>
          </p:cNvCxnSpPr>
          <p:nvPr/>
        </p:nvCxnSpPr>
        <p:spPr>
          <a:xfrm flipV="1">
            <a:off x="8108041" y="3605412"/>
            <a:ext cx="2358736" cy="15041"/>
          </a:xfrm>
          <a:prstGeom prst="line">
            <a:avLst/>
          </a:prstGeom>
        </p:spPr>
        <p:style>
          <a:lnRef idx="1">
            <a:schemeClr val="accent1"/>
          </a:lnRef>
          <a:fillRef idx="0">
            <a:schemeClr val="accent1"/>
          </a:fillRef>
          <a:effectRef idx="0">
            <a:schemeClr val="accent1"/>
          </a:effectRef>
          <a:fontRef idx="minor">
            <a:schemeClr val="tx1"/>
          </a:fontRef>
        </p:style>
      </p:cxnSp>
      <p:sp>
        <p:nvSpPr>
          <p:cNvPr id="36" name="Cylinder 35">
            <a:extLst>
              <a:ext uri="{FF2B5EF4-FFF2-40B4-BE49-F238E27FC236}">
                <a16:creationId xmlns:a16="http://schemas.microsoft.com/office/drawing/2014/main" id="{1D67CD4D-4AA9-4DF3-B323-CDC4AB51FDAB}"/>
              </a:ext>
            </a:extLst>
          </p:cNvPr>
          <p:cNvSpPr/>
          <p:nvPr/>
        </p:nvSpPr>
        <p:spPr>
          <a:xfrm>
            <a:off x="10466777" y="2767212"/>
            <a:ext cx="848592" cy="1676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B92817C6-900F-487E-AB02-25BD1C0CAFF8}"/>
              </a:ext>
            </a:extLst>
          </p:cNvPr>
          <p:cNvSpPr/>
          <p:nvPr/>
        </p:nvSpPr>
        <p:spPr>
          <a:xfrm>
            <a:off x="895034" y="3207099"/>
            <a:ext cx="1122209" cy="11731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8" name="Rectangle 37">
            <a:extLst>
              <a:ext uri="{FF2B5EF4-FFF2-40B4-BE49-F238E27FC236}">
                <a16:creationId xmlns:a16="http://schemas.microsoft.com/office/drawing/2014/main" id="{49577E27-1C10-4E49-AE9A-D54FD682FC72}"/>
              </a:ext>
            </a:extLst>
          </p:cNvPr>
          <p:cNvSpPr/>
          <p:nvPr/>
        </p:nvSpPr>
        <p:spPr>
          <a:xfrm>
            <a:off x="1050882" y="3287990"/>
            <a:ext cx="193964" cy="1801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4B660E0C-12D6-4FE1-82DE-BBF70A3AFF97}"/>
              </a:ext>
            </a:extLst>
          </p:cNvPr>
          <p:cNvSpPr/>
          <p:nvPr/>
        </p:nvSpPr>
        <p:spPr>
          <a:xfrm>
            <a:off x="1203282" y="3440390"/>
            <a:ext cx="193964" cy="1801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15E1E86E-F696-438B-A7F3-555B1B4FFD4D}"/>
              </a:ext>
            </a:extLst>
          </p:cNvPr>
          <p:cNvSpPr/>
          <p:nvPr/>
        </p:nvSpPr>
        <p:spPr>
          <a:xfrm>
            <a:off x="1355682" y="3592790"/>
            <a:ext cx="193964" cy="1801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EEFACDD1-242D-4B8D-82C6-3D490928E9A3}"/>
              </a:ext>
            </a:extLst>
          </p:cNvPr>
          <p:cNvSpPr/>
          <p:nvPr/>
        </p:nvSpPr>
        <p:spPr>
          <a:xfrm>
            <a:off x="1674338" y="3322628"/>
            <a:ext cx="148941" cy="4502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7E790B25-50D9-49BF-91A5-A3337DA0B785}"/>
              </a:ext>
            </a:extLst>
          </p:cNvPr>
          <p:cNvSpPr/>
          <p:nvPr/>
        </p:nvSpPr>
        <p:spPr>
          <a:xfrm rot="5400000">
            <a:off x="1599867" y="3927645"/>
            <a:ext cx="148941" cy="4502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1297E938-EA2B-4DAC-8101-D5E6BAC369A5}"/>
              </a:ext>
            </a:extLst>
          </p:cNvPr>
          <p:cNvSpPr/>
          <p:nvPr/>
        </p:nvSpPr>
        <p:spPr>
          <a:xfrm rot="5400000">
            <a:off x="1002571" y="3873343"/>
            <a:ext cx="339077" cy="3671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5931DFBF-F854-45C0-9F18-BBA2F35C72A3}"/>
              </a:ext>
            </a:extLst>
          </p:cNvPr>
          <p:cNvSpPr/>
          <p:nvPr/>
        </p:nvSpPr>
        <p:spPr>
          <a:xfrm>
            <a:off x="1092447" y="3966860"/>
            <a:ext cx="152399" cy="187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AC49A17D-445C-4F7F-9F51-B81E15E49A69}"/>
              </a:ext>
            </a:extLst>
          </p:cNvPr>
          <p:cNvCxnSpPr>
            <a:cxnSpLocks/>
          </p:cNvCxnSpPr>
          <p:nvPr/>
        </p:nvCxnSpPr>
        <p:spPr>
          <a:xfrm flipH="1">
            <a:off x="5352718" y="5368522"/>
            <a:ext cx="236566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817C27B-D369-4C57-A2FA-881FE6806DC4}"/>
              </a:ext>
            </a:extLst>
          </p:cNvPr>
          <p:cNvCxnSpPr/>
          <p:nvPr/>
        </p:nvCxnSpPr>
        <p:spPr>
          <a:xfrm flipH="1" flipV="1">
            <a:off x="1449202" y="5368522"/>
            <a:ext cx="257694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7D56F0-D0B7-43BF-A34D-E3D6566E8118}"/>
              </a:ext>
            </a:extLst>
          </p:cNvPr>
          <p:cNvCxnSpPr>
            <a:cxnSpLocks/>
          </p:cNvCxnSpPr>
          <p:nvPr/>
        </p:nvCxnSpPr>
        <p:spPr>
          <a:xfrm flipH="1" flipV="1">
            <a:off x="1438808" y="4380263"/>
            <a:ext cx="1" cy="988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F245FF3-61FF-475B-8C56-31A25408B6A9}"/>
              </a:ext>
            </a:extLst>
          </p:cNvPr>
          <p:cNvCxnSpPr>
            <a:cxnSpLocks/>
          </p:cNvCxnSpPr>
          <p:nvPr/>
        </p:nvCxnSpPr>
        <p:spPr>
          <a:xfrm>
            <a:off x="7718382" y="4226454"/>
            <a:ext cx="0" cy="1142068"/>
          </a:xfrm>
          <a:prstGeom prst="line">
            <a:avLst/>
          </a:prstGeom>
        </p:spPr>
        <p:style>
          <a:lnRef idx="1">
            <a:schemeClr val="accent1"/>
          </a:lnRef>
          <a:fillRef idx="0">
            <a:schemeClr val="accent1"/>
          </a:fillRef>
          <a:effectRef idx="0">
            <a:schemeClr val="accent1"/>
          </a:effectRef>
          <a:fontRef idx="minor">
            <a:schemeClr val="tx1"/>
          </a:fontRef>
        </p:style>
      </p:cxnSp>
      <p:sp>
        <p:nvSpPr>
          <p:cNvPr id="55" name="Rectangle: Top Corners Snipped 54">
            <a:extLst>
              <a:ext uri="{FF2B5EF4-FFF2-40B4-BE49-F238E27FC236}">
                <a16:creationId xmlns:a16="http://schemas.microsoft.com/office/drawing/2014/main" id="{80013E38-19C7-4BE6-8401-EE82514868BB}"/>
              </a:ext>
            </a:extLst>
          </p:cNvPr>
          <p:cNvSpPr/>
          <p:nvPr/>
        </p:nvSpPr>
        <p:spPr>
          <a:xfrm>
            <a:off x="4026148" y="4874392"/>
            <a:ext cx="1326567" cy="988256"/>
          </a:xfrm>
          <a:prstGeom prst="snip2Same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56" name="Straight Connector 55">
            <a:extLst>
              <a:ext uri="{FF2B5EF4-FFF2-40B4-BE49-F238E27FC236}">
                <a16:creationId xmlns:a16="http://schemas.microsoft.com/office/drawing/2014/main" id="{E230568C-22DB-4D09-A352-B6BE6FE9DE44}"/>
              </a:ext>
            </a:extLst>
          </p:cNvPr>
          <p:cNvCxnSpPr>
            <a:cxnSpLocks/>
          </p:cNvCxnSpPr>
          <p:nvPr/>
        </p:nvCxnSpPr>
        <p:spPr>
          <a:xfrm flipH="1">
            <a:off x="4026148" y="5065949"/>
            <a:ext cx="1326569" cy="0"/>
          </a:xfrm>
          <a:prstGeom prst="line">
            <a:avLst/>
          </a:prstGeom>
        </p:spPr>
        <p:style>
          <a:lnRef idx="1">
            <a:schemeClr val="accent1"/>
          </a:lnRef>
          <a:fillRef idx="0">
            <a:schemeClr val="accent1"/>
          </a:fillRef>
          <a:effectRef idx="0">
            <a:schemeClr val="accent1"/>
          </a:effectRef>
          <a:fontRef idx="minor">
            <a:schemeClr val="tx1"/>
          </a:fontRef>
        </p:style>
      </p:cxnSp>
      <p:sp>
        <p:nvSpPr>
          <p:cNvPr id="88" name="Frame 87">
            <a:extLst>
              <a:ext uri="{FF2B5EF4-FFF2-40B4-BE49-F238E27FC236}">
                <a16:creationId xmlns:a16="http://schemas.microsoft.com/office/drawing/2014/main" id="{FFC2AF8D-195C-4E61-BA48-9CE42684397E}"/>
              </a:ext>
            </a:extLst>
          </p:cNvPr>
          <p:cNvSpPr/>
          <p:nvPr/>
        </p:nvSpPr>
        <p:spPr>
          <a:xfrm>
            <a:off x="4514518" y="5269191"/>
            <a:ext cx="374074" cy="291000"/>
          </a:xfrm>
          <a:prstGeom prst="fram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sp>
        <p:nvSpPr>
          <p:cNvPr id="89" name="TextBox 88">
            <a:extLst>
              <a:ext uri="{FF2B5EF4-FFF2-40B4-BE49-F238E27FC236}">
                <a16:creationId xmlns:a16="http://schemas.microsoft.com/office/drawing/2014/main" id="{16A26825-BE48-4FDE-814F-1128D69EC6F7}"/>
              </a:ext>
            </a:extLst>
          </p:cNvPr>
          <p:cNvSpPr txBox="1"/>
          <p:nvPr/>
        </p:nvSpPr>
        <p:spPr>
          <a:xfrm>
            <a:off x="2065730" y="2209823"/>
            <a:ext cx="1776838" cy="646331"/>
          </a:xfrm>
          <a:prstGeom prst="rect">
            <a:avLst/>
          </a:prstGeom>
          <a:noFill/>
        </p:spPr>
        <p:txBody>
          <a:bodyPr wrap="square" rtlCol="0">
            <a:spAutoFit/>
          </a:bodyPr>
          <a:lstStyle/>
          <a:p>
            <a:r>
              <a:rPr lang="en-IN" dirty="0"/>
              <a:t>Display QR</a:t>
            </a:r>
          </a:p>
          <a:p>
            <a:r>
              <a:rPr lang="en-IN" dirty="0"/>
              <a:t>code</a:t>
            </a:r>
          </a:p>
        </p:txBody>
      </p:sp>
      <p:sp>
        <p:nvSpPr>
          <p:cNvPr id="90" name="TextBox 89">
            <a:extLst>
              <a:ext uri="{FF2B5EF4-FFF2-40B4-BE49-F238E27FC236}">
                <a16:creationId xmlns:a16="http://schemas.microsoft.com/office/drawing/2014/main" id="{B7617C96-7EEB-476E-A939-041E3A331340}"/>
              </a:ext>
            </a:extLst>
          </p:cNvPr>
          <p:cNvSpPr txBox="1"/>
          <p:nvPr/>
        </p:nvSpPr>
        <p:spPr>
          <a:xfrm>
            <a:off x="5820304" y="2162492"/>
            <a:ext cx="1700653" cy="646331"/>
          </a:xfrm>
          <a:prstGeom prst="rect">
            <a:avLst/>
          </a:prstGeom>
          <a:noFill/>
        </p:spPr>
        <p:txBody>
          <a:bodyPr wrap="square" rtlCol="0">
            <a:spAutoFit/>
          </a:bodyPr>
          <a:lstStyle/>
          <a:p>
            <a:r>
              <a:rPr lang="en-IN" dirty="0"/>
              <a:t>Generate QR code</a:t>
            </a:r>
          </a:p>
        </p:txBody>
      </p:sp>
      <p:sp>
        <p:nvSpPr>
          <p:cNvPr id="91" name="TextBox 90">
            <a:extLst>
              <a:ext uri="{FF2B5EF4-FFF2-40B4-BE49-F238E27FC236}">
                <a16:creationId xmlns:a16="http://schemas.microsoft.com/office/drawing/2014/main" id="{3B43D2F0-9B95-457F-9AC2-98228CE77F5A}"/>
              </a:ext>
            </a:extLst>
          </p:cNvPr>
          <p:cNvSpPr txBox="1"/>
          <p:nvPr/>
        </p:nvSpPr>
        <p:spPr>
          <a:xfrm>
            <a:off x="8692527" y="3020289"/>
            <a:ext cx="1534386" cy="923330"/>
          </a:xfrm>
          <a:prstGeom prst="rect">
            <a:avLst/>
          </a:prstGeom>
          <a:noFill/>
        </p:spPr>
        <p:txBody>
          <a:bodyPr wrap="square" rtlCol="0">
            <a:spAutoFit/>
          </a:bodyPr>
          <a:lstStyle/>
          <a:p>
            <a:r>
              <a:rPr lang="en-IN" dirty="0"/>
              <a:t>Update database after verification</a:t>
            </a:r>
          </a:p>
        </p:txBody>
      </p:sp>
      <p:sp>
        <p:nvSpPr>
          <p:cNvPr id="97" name="TextBox 96">
            <a:extLst>
              <a:ext uri="{FF2B5EF4-FFF2-40B4-BE49-F238E27FC236}">
                <a16:creationId xmlns:a16="http://schemas.microsoft.com/office/drawing/2014/main" id="{6917D94E-9F45-4F2A-8049-573DECB85D8F}"/>
              </a:ext>
            </a:extLst>
          </p:cNvPr>
          <p:cNvSpPr txBox="1"/>
          <p:nvPr/>
        </p:nvSpPr>
        <p:spPr>
          <a:xfrm>
            <a:off x="4263405" y="5847690"/>
            <a:ext cx="2178622" cy="369332"/>
          </a:xfrm>
          <a:prstGeom prst="rect">
            <a:avLst/>
          </a:prstGeom>
          <a:noFill/>
        </p:spPr>
        <p:txBody>
          <a:bodyPr wrap="square" rtlCol="0">
            <a:spAutoFit/>
          </a:bodyPr>
          <a:lstStyle/>
          <a:p>
            <a:r>
              <a:rPr lang="en-IN" dirty="0"/>
              <a:t>Scanner</a:t>
            </a:r>
          </a:p>
        </p:txBody>
      </p:sp>
      <p:sp>
        <p:nvSpPr>
          <p:cNvPr id="98" name="TextBox 97">
            <a:extLst>
              <a:ext uri="{FF2B5EF4-FFF2-40B4-BE49-F238E27FC236}">
                <a16:creationId xmlns:a16="http://schemas.microsoft.com/office/drawing/2014/main" id="{F91AF079-9E9D-4A20-964F-66E8220E7173}"/>
              </a:ext>
            </a:extLst>
          </p:cNvPr>
          <p:cNvSpPr txBox="1"/>
          <p:nvPr/>
        </p:nvSpPr>
        <p:spPr>
          <a:xfrm>
            <a:off x="2119418" y="3644786"/>
            <a:ext cx="2178622" cy="369332"/>
          </a:xfrm>
          <a:prstGeom prst="rect">
            <a:avLst/>
          </a:prstGeom>
          <a:noFill/>
        </p:spPr>
        <p:txBody>
          <a:bodyPr wrap="square" rtlCol="0">
            <a:spAutoFit/>
          </a:bodyPr>
          <a:lstStyle/>
          <a:p>
            <a:r>
              <a:rPr lang="en-IN" dirty="0"/>
              <a:t>QR</a:t>
            </a:r>
          </a:p>
        </p:txBody>
      </p:sp>
      <p:sp>
        <p:nvSpPr>
          <p:cNvPr id="99" name="TextBox 98">
            <a:extLst>
              <a:ext uri="{FF2B5EF4-FFF2-40B4-BE49-F238E27FC236}">
                <a16:creationId xmlns:a16="http://schemas.microsoft.com/office/drawing/2014/main" id="{C79ECEBA-3B04-4586-8816-BA15184B8F0A}"/>
              </a:ext>
            </a:extLst>
          </p:cNvPr>
          <p:cNvSpPr txBox="1"/>
          <p:nvPr/>
        </p:nvSpPr>
        <p:spPr>
          <a:xfrm>
            <a:off x="1603341" y="5045245"/>
            <a:ext cx="2178622" cy="646331"/>
          </a:xfrm>
          <a:prstGeom prst="rect">
            <a:avLst/>
          </a:prstGeom>
          <a:noFill/>
        </p:spPr>
        <p:txBody>
          <a:bodyPr wrap="square" rtlCol="0">
            <a:spAutoFit/>
          </a:bodyPr>
          <a:lstStyle/>
          <a:p>
            <a:r>
              <a:rPr lang="en-IN" dirty="0"/>
              <a:t>Scan QR</a:t>
            </a:r>
          </a:p>
          <a:p>
            <a:r>
              <a:rPr lang="en-IN" dirty="0"/>
              <a:t>code</a:t>
            </a:r>
          </a:p>
        </p:txBody>
      </p:sp>
      <p:sp>
        <p:nvSpPr>
          <p:cNvPr id="100" name="TextBox 99">
            <a:extLst>
              <a:ext uri="{FF2B5EF4-FFF2-40B4-BE49-F238E27FC236}">
                <a16:creationId xmlns:a16="http://schemas.microsoft.com/office/drawing/2014/main" id="{B9740F31-67DE-4170-80B0-675EF1702906}"/>
              </a:ext>
            </a:extLst>
          </p:cNvPr>
          <p:cNvSpPr txBox="1"/>
          <p:nvPr/>
        </p:nvSpPr>
        <p:spPr>
          <a:xfrm>
            <a:off x="5872264" y="5028122"/>
            <a:ext cx="2178622" cy="646331"/>
          </a:xfrm>
          <a:prstGeom prst="rect">
            <a:avLst/>
          </a:prstGeom>
          <a:noFill/>
        </p:spPr>
        <p:txBody>
          <a:bodyPr wrap="square" rtlCol="0">
            <a:spAutoFit/>
          </a:bodyPr>
          <a:lstStyle/>
          <a:p>
            <a:r>
              <a:rPr lang="en-IN" dirty="0"/>
              <a:t>Send for</a:t>
            </a:r>
          </a:p>
          <a:p>
            <a:r>
              <a:rPr lang="en-IN" dirty="0"/>
              <a:t>verification</a:t>
            </a:r>
          </a:p>
        </p:txBody>
      </p:sp>
      <p:sp>
        <p:nvSpPr>
          <p:cNvPr id="101" name="TextBox 100">
            <a:extLst>
              <a:ext uri="{FF2B5EF4-FFF2-40B4-BE49-F238E27FC236}">
                <a16:creationId xmlns:a16="http://schemas.microsoft.com/office/drawing/2014/main" id="{79205C95-777C-470A-BE28-F7514DF207DC}"/>
              </a:ext>
            </a:extLst>
          </p:cNvPr>
          <p:cNvSpPr txBox="1"/>
          <p:nvPr/>
        </p:nvSpPr>
        <p:spPr>
          <a:xfrm>
            <a:off x="10753192" y="4656628"/>
            <a:ext cx="2178622" cy="369332"/>
          </a:xfrm>
          <a:prstGeom prst="rect">
            <a:avLst/>
          </a:prstGeom>
          <a:noFill/>
        </p:spPr>
        <p:txBody>
          <a:bodyPr wrap="square" rtlCol="0">
            <a:spAutoFit/>
          </a:bodyPr>
          <a:lstStyle/>
          <a:p>
            <a:r>
              <a:rPr lang="en-IN" dirty="0"/>
              <a:t>DB</a:t>
            </a:r>
          </a:p>
        </p:txBody>
      </p:sp>
      <p:sp>
        <p:nvSpPr>
          <p:cNvPr id="102" name="TextBox 101">
            <a:extLst>
              <a:ext uri="{FF2B5EF4-FFF2-40B4-BE49-F238E27FC236}">
                <a16:creationId xmlns:a16="http://schemas.microsoft.com/office/drawing/2014/main" id="{919ED004-28AA-4E17-A161-53AC423F8F2E}"/>
              </a:ext>
            </a:extLst>
          </p:cNvPr>
          <p:cNvSpPr txBox="1"/>
          <p:nvPr/>
        </p:nvSpPr>
        <p:spPr>
          <a:xfrm>
            <a:off x="4105806" y="3310302"/>
            <a:ext cx="2178622" cy="369332"/>
          </a:xfrm>
          <a:prstGeom prst="rect">
            <a:avLst/>
          </a:prstGeom>
          <a:noFill/>
        </p:spPr>
        <p:txBody>
          <a:bodyPr wrap="square" rtlCol="0">
            <a:spAutoFit/>
          </a:bodyPr>
          <a:lstStyle/>
          <a:p>
            <a:r>
              <a:rPr lang="en-IN" dirty="0"/>
              <a:t>Phone</a:t>
            </a:r>
          </a:p>
        </p:txBody>
      </p:sp>
      <p:sp>
        <p:nvSpPr>
          <p:cNvPr id="103" name="TextBox 102">
            <a:extLst>
              <a:ext uri="{FF2B5EF4-FFF2-40B4-BE49-F238E27FC236}">
                <a16:creationId xmlns:a16="http://schemas.microsoft.com/office/drawing/2014/main" id="{B3C10A6A-C429-4A59-9828-28AA07A21E32}"/>
              </a:ext>
            </a:extLst>
          </p:cNvPr>
          <p:cNvSpPr txBox="1"/>
          <p:nvPr/>
        </p:nvSpPr>
        <p:spPr>
          <a:xfrm>
            <a:off x="3876571" y="868614"/>
            <a:ext cx="6376547" cy="584775"/>
          </a:xfrm>
          <a:prstGeom prst="rect">
            <a:avLst/>
          </a:prstGeom>
          <a:noFill/>
        </p:spPr>
        <p:txBody>
          <a:bodyPr wrap="square" rtlCol="0">
            <a:spAutoFit/>
          </a:bodyPr>
          <a:lstStyle/>
          <a:p>
            <a:r>
              <a:rPr lang="en-IN" sz="3200" dirty="0"/>
              <a:t>Proposed Approach</a:t>
            </a:r>
          </a:p>
        </p:txBody>
      </p:sp>
    </p:spTree>
    <p:extLst>
      <p:ext uri="{BB962C8B-B14F-4D97-AF65-F5344CB8AC3E}">
        <p14:creationId xmlns:p14="http://schemas.microsoft.com/office/powerpoint/2010/main" val="186080207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E38774-77E8-4730-8F2B-C3243CEFBFBA}"/>
              </a:ext>
            </a:extLst>
          </p:cNvPr>
          <p:cNvSpPr txBox="1"/>
          <p:nvPr/>
        </p:nvSpPr>
        <p:spPr>
          <a:xfrm>
            <a:off x="2946400" y="2583934"/>
            <a:ext cx="6817360" cy="1200329"/>
          </a:xfrm>
          <a:prstGeom prst="rect">
            <a:avLst/>
          </a:prstGeom>
          <a:noFill/>
        </p:spPr>
        <p:txBody>
          <a:bodyPr wrap="square">
            <a:spAutoFit/>
          </a:bodyPr>
          <a:lstStyle/>
          <a:p>
            <a:r>
              <a:rPr lang="en-IN" sz="7200" dirty="0">
                <a:solidFill>
                  <a:schemeClr val="bg1"/>
                </a:solidFill>
                <a:latin typeface="Bauhaus 93" panose="04030905020B02020C02" pitchFamily="82" charset="0"/>
              </a:rPr>
              <a:t>SPECIFICATION</a:t>
            </a:r>
          </a:p>
        </p:txBody>
      </p:sp>
    </p:spTree>
    <p:extLst>
      <p:ext uri="{BB962C8B-B14F-4D97-AF65-F5344CB8AC3E}">
        <p14:creationId xmlns:p14="http://schemas.microsoft.com/office/powerpoint/2010/main" val="1681865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1318</TotalTime>
  <Words>673</Words>
  <Application>Microsoft Office PowerPoint</Application>
  <PresentationFormat>Widescreen</PresentationFormat>
  <Paragraphs>110</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 Black</vt:lpstr>
      <vt:lpstr>Arial Rounded MT Bold</vt:lpstr>
      <vt:lpstr>Bahnschrift</vt:lpstr>
      <vt:lpstr>Baskerville Old Face</vt:lpstr>
      <vt:lpstr>Bauhaus 93</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BAPI DEVNATH</dc:creator>
  <cp:lastModifiedBy>ROHIT kushwaha</cp:lastModifiedBy>
  <cp:revision>16</cp:revision>
  <dcterms:created xsi:type="dcterms:W3CDTF">2021-11-28T13:11:54Z</dcterms:created>
  <dcterms:modified xsi:type="dcterms:W3CDTF">2022-03-05T04:52:23Z</dcterms:modified>
</cp:coreProperties>
</file>